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9"/>
  </p:notesMasterIdLst>
  <p:sldIdLst>
    <p:sldId id="305" r:id="rId2"/>
    <p:sldId id="306" r:id="rId3"/>
    <p:sldId id="307" r:id="rId4"/>
    <p:sldId id="257" r:id="rId5"/>
    <p:sldId id="294" r:id="rId6"/>
    <p:sldId id="310" r:id="rId7"/>
    <p:sldId id="315" r:id="rId8"/>
    <p:sldId id="316" r:id="rId9"/>
    <p:sldId id="295" r:id="rId10"/>
    <p:sldId id="288" r:id="rId11"/>
    <p:sldId id="298" r:id="rId12"/>
    <p:sldId id="318" r:id="rId13"/>
    <p:sldId id="323" r:id="rId14"/>
    <p:sldId id="311" r:id="rId15"/>
    <p:sldId id="312" r:id="rId16"/>
    <p:sldId id="324" r:id="rId17"/>
    <p:sldId id="325" r:id="rId18"/>
    <p:sldId id="291" r:id="rId19"/>
    <p:sldId id="300" r:id="rId20"/>
    <p:sldId id="319" r:id="rId21"/>
    <p:sldId id="320" r:id="rId22"/>
    <p:sldId id="327" r:id="rId23"/>
    <p:sldId id="328" r:id="rId24"/>
    <p:sldId id="301" r:id="rId25"/>
    <p:sldId id="304" r:id="rId26"/>
    <p:sldId id="313" r:id="rId27"/>
    <p:sldId id="274" r:id="rId28"/>
  </p:sldIdLst>
  <p:sldSz cx="9144000" cy="5143500" type="screen16x9"/>
  <p:notesSz cx="9144000" cy="51435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045"/>
    <p:restoredTop sz="83847"/>
  </p:normalViewPr>
  <p:slideViewPr>
    <p:cSldViewPr>
      <p:cViewPr varScale="1">
        <p:scale>
          <a:sx n="158" d="100"/>
          <a:sy n="158" d="100"/>
        </p:scale>
        <p:origin x="904" y="176"/>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25717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80013" y="0"/>
            <a:ext cx="3962400" cy="257175"/>
          </a:xfrm>
          <a:prstGeom prst="rect">
            <a:avLst/>
          </a:prstGeom>
        </p:spPr>
        <p:txBody>
          <a:bodyPr vert="horz" lIns="91440" tIns="45720" rIns="91440" bIns="45720" rtlCol="0"/>
          <a:lstStyle>
            <a:lvl1pPr algn="r">
              <a:defRPr sz="1200"/>
            </a:lvl1pPr>
          </a:lstStyle>
          <a:p>
            <a:fld id="{97F079E6-0F2E-3B47-97D5-CFF77CA6AF9F}" type="datetimeFigureOut">
              <a:rPr lang="en-US" smtClean="0"/>
              <a:t>10/15/20</a:t>
            </a:fld>
            <a:endParaRPr lang="en-US"/>
          </a:p>
        </p:txBody>
      </p:sp>
      <p:sp>
        <p:nvSpPr>
          <p:cNvPr id="4" name="Slide Image Placeholder 3"/>
          <p:cNvSpPr>
            <a:spLocks noGrp="1" noRot="1" noChangeAspect="1"/>
          </p:cNvSpPr>
          <p:nvPr>
            <p:ph type="sldImg" idx="2"/>
          </p:nvPr>
        </p:nvSpPr>
        <p:spPr>
          <a:xfrm>
            <a:off x="3028950" y="642938"/>
            <a:ext cx="3086100" cy="173672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2474913"/>
            <a:ext cx="7315200" cy="20256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4886325"/>
            <a:ext cx="3962400" cy="257175"/>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80013" y="4886325"/>
            <a:ext cx="3962400" cy="257175"/>
          </a:xfrm>
          <a:prstGeom prst="rect">
            <a:avLst/>
          </a:prstGeom>
        </p:spPr>
        <p:txBody>
          <a:bodyPr vert="horz" lIns="91440" tIns="45720" rIns="91440" bIns="45720" rtlCol="0" anchor="b"/>
          <a:lstStyle>
            <a:lvl1pPr algn="r">
              <a:defRPr sz="1200"/>
            </a:lvl1pPr>
          </a:lstStyle>
          <a:p>
            <a:fld id="{BE94049D-9133-6E42-B9BC-B0154E30384F}" type="slidenum">
              <a:rPr lang="en-US" smtClean="0"/>
              <a:t>‹#›</a:t>
            </a:fld>
            <a:endParaRPr lang="en-US"/>
          </a:p>
        </p:txBody>
      </p:sp>
    </p:spTree>
    <p:extLst>
      <p:ext uri="{BB962C8B-B14F-4D97-AF65-F5344CB8AC3E}">
        <p14:creationId xmlns:p14="http://schemas.microsoft.com/office/powerpoint/2010/main" val="24388553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 I'm Krishna from EPFL. I'm a PhD student at  CVLab supervised by Mathieu Salzmann</a:t>
            </a:r>
          </a:p>
          <a:p>
            <a:endParaRPr lang="en-US" dirty="0"/>
          </a:p>
          <a:p>
            <a:r>
              <a:rPr lang="en-US" dirty="0"/>
              <a:t>Press</a:t>
            </a:r>
          </a:p>
          <a:p>
            <a:endParaRPr lang="en-US" dirty="0"/>
          </a:p>
          <a:p>
            <a:endParaRPr lang="en-US" dirty="0"/>
          </a:p>
        </p:txBody>
      </p:sp>
      <p:sp>
        <p:nvSpPr>
          <p:cNvPr id="4" name="Slide Number Placeholder 3"/>
          <p:cNvSpPr>
            <a:spLocks noGrp="1"/>
          </p:cNvSpPr>
          <p:nvPr>
            <p:ph type="sldNum" sz="quarter" idx="5"/>
          </p:nvPr>
        </p:nvSpPr>
        <p:spPr/>
        <p:txBody>
          <a:bodyPr/>
          <a:lstStyle/>
          <a:p>
            <a:fld id="{69D72344-46F9-484B-97E8-11EAFBD65CEB}" type="slidenum">
              <a:rPr lang="en-US" smtClean="0"/>
              <a:t>1</a:t>
            </a:fld>
            <a:endParaRPr lang="en-US"/>
          </a:p>
        </p:txBody>
      </p:sp>
    </p:spTree>
    <p:extLst>
      <p:ext uri="{BB962C8B-B14F-4D97-AF65-F5344CB8AC3E}">
        <p14:creationId xmlns:p14="http://schemas.microsoft.com/office/powerpoint/2010/main" val="15856530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Further we propose an adaptive attack scheme  to optimally find best locations to perturb</a:t>
            </a:r>
          </a:p>
          <a:p>
            <a:endParaRPr lang="en-US" dirty="0"/>
          </a:p>
          <a:p>
            <a:r>
              <a:rPr lang="en-US" dirty="0"/>
              <a:t>First, we divide the perturbation denoted by delta  into T non overlapping rectangular regions. </a:t>
            </a:r>
          </a:p>
          <a:p>
            <a:endParaRPr lang="en-US" dirty="0"/>
          </a:p>
          <a:p>
            <a:r>
              <a:rPr lang="en-US" dirty="0"/>
              <a:t>We use,  M - perturbation mask indicating  positions of static regions</a:t>
            </a:r>
          </a:p>
          <a:p>
            <a:r>
              <a:rPr lang="en-US" dirty="0"/>
              <a:t>F-  fooling mask indicates positions of dynamic regions</a:t>
            </a:r>
          </a:p>
          <a:p>
            <a:endParaRPr lang="en-US" dirty="0"/>
          </a:p>
          <a:p>
            <a:r>
              <a:rPr lang="en-US" dirty="0"/>
              <a:t>We optimize the location to perturb by enforcing group sparsity prior L2,1 at patch level</a:t>
            </a:r>
          </a:p>
          <a:p>
            <a:endParaRPr lang="en-US" dirty="0"/>
          </a:p>
          <a:p>
            <a:r>
              <a:rPr lang="en-US" dirty="0"/>
              <a:t>As a result of this, some of these group tends to go to zero, effectively constraining perturbation  to  be within few locations </a:t>
            </a:r>
          </a:p>
        </p:txBody>
      </p:sp>
      <p:sp>
        <p:nvSpPr>
          <p:cNvPr id="4" name="Slide Number Placeholder 3"/>
          <p:cNvSpPr>
            <a:spLocks noGrp="1"/>
          </p:cNvSpPr>
          <p:nvPr>
            <p:ph type="sldNum" sz="quarter" idx="5"/>
          </p:nvPr>
        </p:nvSpPr>
        <p:spPr/>
        <p:txBody>
          <a:bodyPr/>
          <a:lstStyle/>
          <a:p>
            <a:fld id="{BE94049D-9133-6E42-B9BC-B0154E30384F}" type="slidenum">
              <a:rPr lang="en-US" smtClean="0"/>
              <a:t>10</a:t>
            </a:fld>
            <a:endParaRPr lang="en-US"/>
          </a:p>
        </p:txBody>
      </p:sp>
    </p:spTree>
    <p:extLst>
      <p:ext uri="{BB962C8B-B14F-4D97-AF65-F5344CB8AC3E}">
        <p14:creationId xmlns:p14="http://schemas.microsoft.com/office/powerpoint/2010/main" val="39325471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observe most of the dynamic objects in clean segmentation as shown in  third column is fooled into a static class label  by adding perturbations in few local regions as shown in red boxes</a:t>
            </a:r>
          </a:p>
          <a:p>
            <a:endParaRPr lang="en-US" dirty="0"/>
          </a:p>
          <a:p>
            <a:r>
              <a:rPr lang="en-US" dirty="0"/>
              <a:t>PRESS</a:t>
            </a:r>
          </a:p>
        </p:txBody>
      </p:sp>
      <p:sp>
        <p:nvSpPr>
          <p:cNvPr id="4" name="Slide Number Placeholder 3"/>
          <p:cNvSpPr>
            <a:spLocks noGrp="1"/>
          </p:cNvSpPr>
          <p:nvPr>
            <p:ph type="sldNum" sz="quarter" idx="5"/>
          </p:nvPr>
        </p:nvSpPr>
        <p:spPr/>
        <p:txBody>
          <a:bodyPr/>
          <a:lstStyle/>
          <a:p>
            <a:fld id="{69D72344-46F9-484B-97E8-11EAFBD65CEB}" type="slidenum">
              <a:rPr lang="en-US" smtClean="0"/>
              <a:t>11</a:t>
            </a:fld>
            <a:endParaRPr lang="en-US"/>
          </a:p>
        </p:txBody>
      </p:sp>
    </p:spTree>
    <p:extLst>
      <p:ext uri="{BB962C8B-B14F-4D97-AF65-F5344CB8AC3E}">
        <p14:creationId xmlns:p14="http://schemas.microsoft.com/office/powerpoint/2010/main" val="30390122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now show results  for different levels of sparsity.  High sparsity indicates very few patches are perturbed</a:t>
            </a:r>
          </a:p>
          <a:p>
            <a:endParaRPr lang="en-US" dirty="0"/>
          </a:p>
          <a:p>
            <a:r>
              <a:rPr lang="en-US" dirty="0"/>
              <a:t>For a given sparsity level,  we  rerun the optimization without group sparsity prior, but we limit the perturbation to be in  patches based on strength of delta obtained in first step</a:t>
            </a:r>
          </a:p>
          <a:p>
            <a:endParaRPr lang="en-US" dirty="0"/>
          </a:p>
          <a:p>
            <a:r>
              <a:rPr lang="en-US" dirty="0"/>
              <a:t>At high levels of sparsity S=90%,  PSPNet  is vulnerable to </a:t>
            </a:r>
            <a:r>
              <a:rPr lang="en-US"/>
              <a:t>attacks than FCN.</a:t>
            </a:r>
            <a:endParaRPr lang="en-US" dirty="0"/>
          </a:p>
        </p:txBody>
      </p:sp>
      <p:sp>
        <p:nvSpPr>
          <p:cNvPr id="4" name="Slide Number Placeholder 3"/>
          <p:cNvSpPr>
            <a:spLocks noGrp="1"/>
          </p:cNvSpPr>
          <p:nvPr>
            <p:ph type="sldNum" sz="quarter" idx="5"/>
          </p:nvPr>
        </p:nvSpPr>
        <p:spPr/>
        <p:txBody>
          <a:bodyPr/>
          <a:lstStyle/>
          <a:p>
            <a:fld id="{69D72344-46F9-484B-97E8-11EAFBD65CEB}" type="slidenum">
              <a:rPr lang="en-US" smtClean="0"/>
              <a:t>12</a:t>
            </a:fld>
            <a:endParaRPr lang="en-US"/>
          </a:p>
        </p:txBody>
      </p:sp>
    </p:spTree>
    <p:extLst>
      <p:ext uri="{BB962C8B-B14F-4D97-AF65-F5344CB8AC3E}">
        <p14:creationId xmlns:p14="http://schemas.microsoft.com/office/powerpoint/2010/main" val="7437933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Similarly for PSA, at high sparsity levels of 90, the attack is </a:t>
            </a:r>
            <a:r>
              <a:rPr lang="en-US" dirty="0" err="1"/>
              <a:t>failry</a:t>
            </a:r>
            <a:r>
              <a:rPr lang="en-US" dirty="0"/>
              <a:t> successful</a:t>
            </a:r>
          </a:p>
        </p:txBody>
      </p:sp>
      <p:sp>
        <p:nvSpPr>
          <p:cNvPr id="4" name="Slide Number Placeholder 3"/>
          <p:cNvSpPr>
            <a:spLocks noGrp="1"/>
          </p:cNvSpPr>
          <p:nvPr>
            <p:ph type="sldNum" sz="quarter" idx="5"/>
          </p:nvPr>
        </p:nvSpPr>
        <p:spPr/>
        <p:txBody>
          <a:bodyPr/>
          <a:lstStyle/>
          <a:p>
            <a:fld id="{69D72344-46F9-484B-97E8-11EAFBD65CEB}" type="slidenum">
              <a:rPr lang="en-US" smtClean="0"/>
              <a:t>13</a:t>
            </a:fld>
            <a:endParaRPr lang="en-US"/>
          </a:p>
        </p:txBody>
      </p:sp>
    </p:spTree>
    <p:extLst>
      <p:ext uri="{BB962C8B-B14F-4D97-AF65-F5344CB8AC3E}">
        <p14:creationId xmlns:p14="http://schemas.microsoft.com/office/powerpoint/2010/main" val="9597210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same is the case for PASCAL VOC, where a small patch effects the large foreground objects such as bus, train and  car. In the following slides, we provide more results of adaptive attack set up case on PASCAL VOC</a:t>
            </a:r>
          </a:p>
        </p:txBody>
      </p:sp>
      <p:sp>
        <p:nvSpPr>
          <p:cNvPr id="4" name="Slide Number Placeholder 3"/>
          <p:cNvSpPr>
            <a:spLocks noGrp="1"/>
          </p:cNvSpPr>
          <p:nvPr>
            <p:ph type="sldNum" sz="quarter" idx="5"/>
          </p:nvPr>
        </p:nvSpPr>
        <p:spPr/>
        <p:txBody>
          <a:bodyPr/>
          <a:lstStyle/>
          <a:p>
            <a:fld id="{69D72344-46F9-484B-97E8-11EAFBD65CEB}" type="slidenum">
              <a:rPr lang="en-US" smtClean="0"/>
              <a:t>14</a:t>
            </a:fld>
            <a:endParaRPr lang="en-US"/>
          </a:p>
        </p:txBody>
      </p:sp>
    </p:spTree>
    <p:extLst>
      <p:ext uri="{BB962C8B-B14F-4D97-AF65-F5344CB8AC3E}">
        <p14:creationId xmlns:p14="http://schemas.microsoft.com/office/powerpoint/2010/main" val="40195223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same is the case for PASCAL VOC, where a small patch effects the large foreground objects such as bus, train, car. In</a:t>
            </a:r>
          </a:p>
        </p:txBody>
      </p:sp>
      <p:sp>
        <p:nvSpPr>
          <p:cNvPr id="4" name="Slide Number Placeholder 3"/>
          <p:cNvSpPr>
            <a:spLocks noGrp="1"/>
          </p:cNvSpPr>
          <p:nvPr>
            <p:ph type="sldNum" sz="quarter" idx="5"/>
          </p:nvPr>
        </p:nvSpPr>
        <p:spPr/>
        <p:txBody>
          <a:bodyPr/>
          <a:lstStyle/>
          <a:p>
            <a:fld id="{69D72344-46F9-484B-97E8-11EAFBD65CEB}" type="slidenum">
              <a:rPr lang="en-US" smtClean="0"/>
              <a:t>15</a:t>
            </a:fld>
            <a:endParaRPr lang="en-US"/>
          </a:p>
        </p:txBody>
      </p:sp>
    </p:spTree>
    <p:extLst>
      <p:ext uri="{BB962C8B-B14F-4D97-AF65-F5344CB8AC3E}">
        <p14:creationId xmlns:p14="http://schemas.microsoft.com/office/powerpoint/2010/main" val="20896727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same is the case for PASCAL VOC, where a small patch effects the large foreground objects such as bus, train, car.</a:t>
            </a:r>
          </a:p>
        </p:txBody>
      </p:sp>
      <p:sp>
        <p:nvSpPr>
          <p:cNvPr id="4" name="Slide Number Placeholder 3"/>
          <p:cNvSpPr>
            <a:spLocks noGrp="1"/>
          </p:cNvSpPr>
          <p:nvPr>
            <p:ph type="sldNum" sz="quarter" idx="5"/>
          </p:nvPr>
        </p:nvSpPr>
        <p:spPr/>
        <p:txBody>
          <a:bodyPr/>
          <a:lstStyle/>
          <a:p>
            <a:fld id="{69D72344-46F9-484B-97E8-11EAFBD65CEB}" type="slidenum">
              <a:rPr lang="en-US" smtClean="0"/>
              <a:t>16</a:t>
            </a:fld>
            <a:endParaRPr lang="en-US"/>
          </a:p>
        </p:txBody>
      </p:sp>
    </p:spTree>
    <p:extLst>
      <p:ext uri="{BB962C8B-B14F-4D97-AF65-F5344CB8AC3E}">
        <p14:creationId xmlns:p14="http://schemas.microsoft.com/office/powerpoint/2010/main" val="37516462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same is the case for PASCAL VOC, where a small patch effects the large foreground objects such as bus, train, car.</a:t>
            </a:r>
          </a:p>
        </p:txBody>
      </p:sp>
      <p:sp>
        <p:nvSpPr>
          <p:cNvPr id="4" name="Slide Number Placeholder 3"/>
          <p:cNvSpPr>
            <a:spLocks noGrp="1"/>
          </p:cNvSpPr>
          <p:nvPr>
            <p:ph type="sldNum" sz="quarter" idx="5"/>
          </p:nvPr>
        </p:nvSpPr>
        <p:spPr/>
        <p:txBody>
          <a:bodyPr/>
          <a:lstStyle/>
          <a:p>
            <a:fld id="{69D72344-46F9-484B-97E8-11EAFBD65CEB}" type="slidenum">
              <a:rPr lang="en-US" smtClean="0"/>
              <a:t>17</a:t>
            </a:fld>
            <a:endParaRPr lang="en-US"/>
          </a:p>
        </p:txBody>
      </p:sp>
    </p:spTree>
    <p:extLst>
      <p:ext uri="{BB962C8B-B14F-4D97-AF65-F5344CB8AC3E}">
        <p14:creationId xmlns:p14="http://schemas.microsoft.com/office/powerpoint/2010/main" val="18877830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Quantitatively, Even at high levels of sparsity, say at 95%, </a:t>
            </a:r>
            <a:r>
              <a:rPr lang="en-US" dirty="0" err="1"/>
              <a:t>PSANett</a:t>
            </a:r>
            <a:r>
              <a:rPr lang="en-US" dirty="0"/>
              <a:t> has 44% attack success </a:t>
            </a:r>
            <a:r>
              <a:rPr lang="en-US" dirty="0" err="1"/>
              <a:t>arte</a:t>
            </a:r>
            <a:r>
              <a:rPr lang="en-US" dirty="0"/>
              <a:t> unlike 1% for FCN</a:t>
            </a:r>
          </a:p>
          <a:p>
            <a:endParaRPr lang="en-US" dirty="0"/>
          </a:p>
          <a:p>
            <a:endParaRPr lang="en-US" dirty="0"/>
          </a:p>
        </p:txBody>
      </p:sp>
      <p:sp>
        <p:nvSpPr>
          <p:cNvPr id="4" name="Slide Number Placeholder 3"/>
          <p:cNvSpPr>
            <a:spLocks noGrp="1"/>
          </p:cNvSpPr>
          <p:nvPr>
            <p:ph type="sldNum" sz="quarter" idx="5"/>
          </p:nvPr>
        </p:nvSpPr>
        <p:spPr/>
        <p:txBody>
          <a:bodyPr/>
          <a:lstStyle/>
          <a:p>
            <a:fld id="{BE94049D-9133-6E42-B9BC-B0154E30384F}" type="slidenum">
              <a:rPr lang="en-US" smtClean="0"/>
              <a:t>18</a:t>
            </a:fld>
            <a:endParaRPr lang="en-US"/>
          </a:p>
        </p:txBody>
      </p:sp>
    </p:spTree>
    <p:extLst>
      <p:ext uri="{BB962C8B-B14F-4D97-AF65-F5344CB8AC3E}">
        <p14:creationId xmlns:p14="http://schemas.microsoft.com/office/powerpoint/2010/main" val="21416087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third set of experiment image independent case, </a:t>
            </a:r>
          </a:p>
          <a:p>
            <a:r>
              <a:rPr lang="en-US" dirty="0"/>
              <a:t>we learn a universal fixed size adversarial patch basing on training data  that is placed at the center of the image. Unlike the targeted attacks in first two mentioned before, this experiment is untargeted to attack entire image  not just dynamic class</a:t>
            </a:r>
          </a:p>
          <a:p>
            <a:endParaRPr lang="en-US" dirty="0"/>
          </a:p>
          <a:p>
            <a:endParaRPr lang="en-US" dirty="0"/>
          </a:p>
        </p:txBody>
      </p:sp>
      <p:sp>
        <p:nvSpPr>
          <p:cNvPr id="4" name="Slide Number Placeholder 3"/>
          <p:cNvSpPr>
            <a:spLocks noGrp="1"/>
          </p:cNvSpPr>
          <p:nvPr>
            <p:ph type="sldNum" sz="quarter" idx="5"/>
          </p:nvPr>
        </p:nvSpPr>
        <p:spPr/>
        <p:txBody>
          <a:bodyPr/>
          <a:lstStyle/>
          <a:p>
            <a:fld id="{69D72344-46F9-484B-97E8-11EAFBD65CEB}" type="slidenum">
              <a:rPr lang="en-US" smtClean="0"/>
              <a:t>19</a:t>
            </a:fld>
            <a:endParaRPr lang="en-US"/>
          </a:p>
        </p:txBody>
      </p:sp>
    </p:spTree>
    <p:extLst>
      <p:ext uri="{BB962C8B-B14F-4D97-AF65-F5344CB8AC3E}">
        <p14:creationId xmlns:p14="http://schemas.microsoft.com/office/powerpoint/2010/main" val="18538671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paper, we expose the vulnerability of  context-aware segmentation networks to indirect local attacks, where the perturbation in one class region effects the predictions in completely different region.  </a:t>
            </a:r>
          </a:p>
          <a:p>
            <a:endParaRPr lang="en-US" dirty="0"/>
          </a:p>
          <a:p>
            <a:r>
              <a:rPr lang="en-US" dirty="0"/>
              <a:t>We use the cityscapes dataset for our experiments in which the labels can be divided into two sets, static and dynamic</a:t>
            </a:r>
          </a:p>
          <a:p>
            <a:endParaRPr lang="en-US" dirty="0"/>
          </a:p>
          <a:p>
            <a:r>
              <a:rPr lang="en-US" dirty="0"/>
              <a:t>In particular, we add perturbations in the static region such as road, building and fool the dynamic classes like cars, buses, train. </a:t>
            </a:r>
          </a:p>
          <a:p>
            <a:endParaRPr lang="en-US" dirty="0"/>
          </a:p>
          <a:p>
            <a:r>
              <a:rPr lang="en-US" dirty="0"/>
              <a:t>We perform a targeted attack to misclassify dynamic class </a:t>
            </a:r>
            <a:r>
              <a:rPr lang="en-US" dirty="0" err="1"/>
              <a:t>objecct</a:t>
            </a:r>
            <a:r>
              <a:rPr lang="en-US" dirty="0"/>
              <a:t> to a spatially nearest static label, potentially creating a collision in autonomous driving scenario.</a:t>
            </a:r>
          </a:p>
          <a:p>
            <a:endParaRPr lang="en-US" dirty="0"/>
          </a:p>
          <a:p>
            <a:endParaRPr lang="en-US" dirty="0"/>
          </a:p>
        </p:txBody>
      </p:sp>
      <p:sp>
        <p:nvSpPr>
          <p:cNvPr id="4" name="Slide Number Placeholder 3"/>
          <p:cNvSpPr>
            <a:spLocks noGrp="1"/>
          </p:cNvSpPr>
          <p:nvPr>
            <p:ph type="sldNum" sz="quarter" idx="5"/>
          </p:nvPr>
        </p:nvSpPr>
        <p:spPr/>
        <p:txBody>
          <a:bodyPr/>
          <a:lstStyle/>
          <a:p>
            <a:fld id="{69D72344-46F9-484B-97E8-11EAFBD65CEB}" type="slidenum">
              <a:rPr lang="en-US" smtClean="0"/>
              <a:t>2</a:t>
            </a:fld>
            <a:endParaRPr lang="en-US"/>
          </a:p>
        </p:txBody>
      </p:sp>
    </p:spTree>
    <p:extLst>
      <p:ext uri="{BB962C8B-B14F-4D97-AF65-F5344CB8AC3E}">
        <p14:creationId xmlns:p14="http://schemas.microsoft.com/office/powerpoint/2010/main" val="13961913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r>
              <a:rPr lang="en-US" dirty="0"/>
              <a:t>here we show results by changing the size of adversarial patch.</a:t>
            </a:r>
          </a:p>
          <a:p>
            <a:endParaRPr lang="en-US" dirty="0"/>
          </a:p>
          <a:p>
            <a:r>
              <a:rPr lang="en-US" dirty="0"/>
              <a:t>A patch with area 9% can </a:t>
            </a:r>
            <a:r>
              <a:rPr lang="en-US" dirty="0" err="1"/>
              <a:t>effecttively</a:t>
            </a:r>
            <a:r>
              <a:rPr lang="en-US" dirty="0"/>
              <a:t> disturb predictions  of complete image for PSP net </a:t>
            </a:r>
            <a:r>
              <a:rPr lang="en-US" dirty="0" err="1"/>
              <a:t>whille</a:t>
            </a:r>
            <a:r>
              <a:rPr lang="en-US" dirty="0"/>
              <a:t> mostly </a:t>
            </a:r>
            <a:r>
              <a:rPr lang="en-US" dirty="0" err="1"/>
              <a:t>llimiting</a:t>
            </a:r>
            <a:r>
              <a:rPr lang="en-US" dirty="0"/>
              <a:t> </a:t>
            </a:r>
            <a:r>
              <a:rPr lang="en-US" dirty="0" err="1"/>
              <a:t>itss</a:t>
            </a:r>
            <a:r>
              <a:rPr lang="en-US" dirty="0"/>
              <a:t> effect within </a:t>
            </a:r>
            <a:r>
              <a:rPr lang="en-US" dirty="0" err="1"/>
              <a:t>pertubation</a:t>
            </a:r>
            <a:r>
              <a:rPr lang="en-US" dirty="0"/>
              <a:t> region for FCN</a:t>
            </a:r>
          </a:p>
        </p:txBody>
      </p:sp>
      <p:sp>
        <p:nvSpPr>
          <p:cNvPr id="4" name="Slide Number Placeholder 3"/>
          <p:cNvSpPr>
            <a:spLocks noGrp="1"/>
          </p:cNvSpPr>
          <p:nvPr>
            <p:ph type="sldNum" sz="quarter" idx="5"/>
          </p:nvPr>
        </p:nvSpPr>
        <p:spPr/>
        <p:txBody>
          <a:bodyPr/>
          <a:lstStyle/>
          <a:p>
            <a:fld id="{69D72344-46F9-484B-97E8-11EAFBD65CEB}" type="slidenum">
              <a:rPr lang="en-US" smtClean="0"/>
              <a:t>20</a:t>
            </a:fld>
            <a:endParaRPr lang="en-US"/>
          </a:p>
        </p:txBody>
      </p:sp>
    </p:spTree>
    <p:extLst>
      <p:ext uri="{BB962C8B-B14F-4D97-AF65-F5344CB8AC3E}">
        <p14:creationId xmlns:p14="http://schemas.microsoft.com/office/powerpoint/2010/main" val="20015779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the same results is also observed for PSANet and </a:t>
            </a:r>
            <a:r>
              <a:rPr lang="en-US" dirty="0" err="1"/>
              <a:t>DAnet</a:t>
            </a:r>
            <a:endParaRPr lang="en-US" dirty="0"/>
          </a:p>
        </p:txBody>
      </p:sp>
      <p:sp>
        <p:nvSpPr>
          <p:cNvPr id="4" name="Slide Number Placeholder 3"/>
          <p:cNvSpPr>
            <a:spLocks noGrp="1"/>
          </p:cNvSpPr>
          <p:nvPr>
            <p:ph type="sldNum" sz="quarter" idx="5"/>
          </p:nvPr>
        </p:nvSpPr>
        <p:spPr/>
        <p:txBody>
          <a:bodyPr/>
          <a:lstStyle/>
          <a:p>
            <a:fld id="{69D72344-46F9-484B-97E8-11EAFBD65CEB}" type="slidenum">
              <a:rPr lang="en-US" smtClean="0"/>
              <a:t>21</a:t>
            </a:fld>
            <a:endParaRPr lang="en-US"/>
          </a:p>
        </p:txBody>
      </p:sp>
    </p:spTree>
    <p:extLst>
      <p:ext uri="{BB962C8B-B14F-4D97-AF65-F5344CB8AC3E}">
        <p14:creationId xmlns:p14="http://schemas.microsoft.com/office/powerpoint/2010/main" val="225182594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More results of universal attacks on PASCAL VOC is shown here.</a:t>
            </a:r>
          </a:p>
          <a:p>
            <a:endParaRPr lang="en-US" dirty="0"/>
          </a:p>
          <a:p>
            <a:r>
              <a:rPr lang="en-US" dirty="0"/>
              <a:t>the labels of car are changed to different label while the effect is very local for FCN</a:t>
            </a:r>
          </a:p>
        </p:txBody>
      </p:sp>
      <p:sp>
        <p:nvSpPr>
          <p:cNvPr id="4" name="Slide Number Placeholder 3"/>
          <p:cNvSpPr>
            <a:spLocks noGrp="1"/>
          </p:cNvSpPr>
          <p:nvPr>
            <p:ph type="sldNum" sz="quarter" idx="5"/>
          </p:nvPr>
        </p:nvSpPr>
        <p:spPr/>
        <p:txBody>
          <a:bodyPr/>
          <a:lstStyle/>
          <a:p>
            <a:fld id="{69D72344-46F9-484B-97E8-11EAFBD65CEB}" type="slidenum">
              <a:rPr lang="en-US" smtClean="0"/>
              <a:t>22</a:t>
            </a:fld>
            <a:endParaRPr lang="en-US"/>
          </a:p>
        </p:txBody>
      </p:sp>
    </p:spTree>
    <p:extLst>
      <p:ext uri="{BB962C8B-B14F-4D97-AF65-F5344CB8AC3E}">
        <p14:creationId xmlns:p14="http://schemas.microsoft.com/office/powerpoint/2010/main" val="402034644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also for PSANet, the effect is </a:t>
            </a:r>
            <a:r>
              <a:rPr lang="en-US" dirty="0" err="1"/>
              <a:t>propgated</a:t>
            </a:r>
            <a:r>
              <a:rPr lang="en-US" dirty="0"/>
              <a:t> to far away regions.</a:t>
            </a:r>
          </a:p>
        </p:txBody>
      </p:sp>
      <p:sp>
        <p:nvSpPr>
          <p:cNvPr id="4" name="Slide Number Placeholder 3"/>
          <p:cNvSpPr>
            <a:spLocks noGrp="1"/>
          </p:cNvSpPr>
          <p:nvPr>
            <p:ph type="sldNum" sz="quarter" idx="5"/>
          </p:nvPr>
        </p:nvSpPr>
        <p:spPr/>
        <p:txBody>
          <a:bodyPr/>
          <a:lstStyle/>
          <a:p>
            <a:fld id="{69D72344-46F9-484B-97E8-11EAFBD65CEB}" type="slidenum">
              <a:rPr lang="en-US" smtClean="0"/>
              <a:t>23</a:t>
            </a:fld>
            <a:endParaRPr lang="en-US"/>
          </a:p>
        </p:txBody>
      </p:sp>
    </p:spTree>
    <p:extLst>
      <p:ext uri="{BB962C8B-B14F-4D97-AF65-F5344CB8AC3E}">
        <p14:creationId xmlns:p14="http://schemas.microsoft.com/office/powerpoint/2010/main" val="29214531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Following the same trend in previous experiments, a small patch 9% by area at the center can effectively attack 90% of image for PSANet and 83% for PSPNet.</a:t>
            </a:r>
          </a:p>
        </p:txBody>
      </p:sp>
      <p:sp>
        <p:nvSpPr>
          <p:cNvPr id="4" name="Slide Number Placeholder 3"/>
          <p:cNvSpPr>
            <a:spLocks noGrp="1"/>
          </p:cNvSpPr>
          <p:nvPr>
            <p:ph type="sldNum" sz="quarter" idx="5"/>
          </p:nvPr>
        </p:nvSpPr>
        <p:spPr/>
        <p:txBody>
          <a:bodyPr/>
          <a:lstStyle/>
          <a:p>
            <a:fld id="{BE94049D-9133-6E42-B9BC-B0154E30384F}" type="slidenum">
              <a:rPr lang="en-US" smtClean="0"/>
              <a:t>24</a:t>
            </a:fld>
            <a:endParaRPr lang="en-US"/>
          </a:p>
        </p:txBody>
      </p:sp>
    </p:spTree>
    <p:extLst>
      <p:ext uri="{BB962C8B-B14F-4D97-AF65-F5344CB8AC3E}">
        <p14:creationId xmlns:p14="http://schemas.microsoft.com/office/powerpoint/2010/main" val="29704256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To defend to adversarial attacks, we extend detection approaches proposed in image classification domain.</a:t>
            </a:r>
          </a:p>
          <a:p>
            <a:endParaRPr lang="en-US" dirty="0"/>
          </a:p>
          <a:p>
            <a:r>
              <a:rPr lang="en-US" dirty="0"/>
              <a:t>Particularly, we extract the confidence value as the distance  b/w feature and nearest class conditional distribution</a:t>
            </a:r>
          </a:p>
          <a:p>
            <a:endParaRPr lang="en-US" dirty="0"/>
          </a:p>
          <a:p>
            <a:r>
              <a:rPr lang="en-US" dirty="0"/>
              <a:t>Specifically, we learn the class specific means and share covariance at every layer  and then learn a logistic detector using confidence as feature values</a:t>
            </a:r>
          </a:p>
        </p:txBody>
      </p:sp>
      <p:sp>
        <p:nvSpPr>
          <p:cNvPr id="4" name="Slide Number Placeholder 3"/>
          <p:cNvSpPr>
            <a:spLocks noGrp="1"/>
          </p:cNvSpPr>
          <p:nvPr>
            <p:ph type="sldNum" sz="quarter" idx="5"/>
          </p:nvPr>
        </p:nvSpPr>
        <p:spPr/>
        <p:txBody>
          <a:bodyPr/>
          <a:lstStyle/>
          <a:p>
            <a:fld id="{BE94049D-9133-6E42-B9BC-B0154E30384F}" type="slidenum">
              <a:rPr lang="en-US" smtClean="0"/>
              <a:t>25</a:t>
            </a:fld>
            <a:endParaRPr lang="en-US"/>
          </a:p>
        </p:txBody>
      </p:sp>
    </p:spTree>
    <p:extLst>
      <p:ext uri="{BB962C8B-B14F-4D97-AF65-F5344CB8AC3E}">
        <p14:creationId xmlns:p14="http://schemas.microsoft.com/office/powerpoint/2010/main" val="305459949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are better than state of the art, SC (scale consistency and Re-</a:t>
            </a:r>
            <a:r>
              <a:rPr lang="en-US" dirty="0" err="1"/>
              <a:t>syn</a:t>
            </a:r>
            <a:r>
              <a:rPr lang="en-US" dirty="0"/>
              <a:t>) for detecting at image level. Both these approaches are designed to detect attack at global image level and only works when complete image is fooled  </a:t>
            </a:r>
          </a:p>
          <a:p>
            <a:endParaRPr lang="en-US" dirty="0"/>
          </a:p>
          <a:p>
            <a:r>
              <a:rPr lang="en-US" dirty="0"/>
              <a:t>Our detection also helps to detect the fooled regions at pixel level.</a:t>
            </a:r>
          </a:p>
          <a:p>
            <a:endParaRPr lang="en-US" dirty="0"/>
          </a:p>
          <a:p>
            <a:endParaRPr lang="en-US" dirty="0"/>
          </a:p>
          <a:p>
            <a:endParaRPr lang="en-US" dirty="0"/>
          </a:p>
          <a:p>
            <a:endParaRPr lang="en-US" dirty="0"/>
          </a:p>
          <a:p>
            <a:r>
              <a:rPr lang="en-US" dirty="0"/>
              <a:t>SC – checks the consistency of predictions between fairly overlapping patches </a:t>
            </a:r>
          </a:p>
          <a:p>
            <a:r>
              <a:rPr lang="en-US" dirty="0" err="1"/>
              <a:t>Resynt</a:t>
            </a:r>
            <a:r>
              <a:rPr lang="en-US" dirty="0"/>
              <a:t> – compares the original image and resynthesized image from label map in hog feature space. Which is not ideal when attack is very local.</a:t>
            </a:r>
          </a:p>
          <a:p>
            <a:endParaRPr lang="en-US" dirty="0"/>
          </a:p>
        </p:txBody>
      </p:sp>
      <p:sp>
        <p:nvSpPr>
          <p:cNvPr id="4" name="Slide Number Placeholder 3"/>
          <p:cNvSpPr>
            <a:spLocks noGrp="1"/>
          </p:cNvSpPr>
          <p:nvPr>
            <p:ph type="sldNum" sz="quarter" idx="5"/>
          </p:nvPr>
        </p:nvSpPr>
        <p:spPr/>
        <p:txBody>
          <a:bodyPr/>
          <a:lstStyle/>
          <a:p>
            <a:fld id="{BE94049D-9133-6E42-B9BC-B0154E30384F}" type="slidenum">
              <a:rPr lang="en-US" smtClean="0"/>
              <a:t>26</a:t>
            </a:fld>
            <a:endParaRPr lang="en-US"/>
          </a:p>
        </p:txBody>
      </p:sp>
    </p:spTree>
    <p:extLst>
      <p:ext uri="{BB962C8B-B14F-4D97-AF65-F5344CB8AC3E}">
        <p14:creationId xmlns:p14="http://schemas.microsoft.com/office/powerpoint/2010/main" val="72207036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conclude, </a:t>
            </a:r>
          </a:p>
          <a:p>
            <a:endParaRPr lang="en-US" dirty="0"/>
          </a:p>
          <a:p>
            <a:r>
              <a:rPr lang="en-US" dirty="0"/>
              <a:t>we expose vulnerability of context dependent networks to various indirect attacks. We show a perturbation in few regions in the static scene can have serious effects on dynamic objects in the scene due to context dependencies.  we  also  propose a detection scheme </a:t>
            </a:r>
            <a:r>
              <a:rPr lang="en-US"/>
              <a:t>to identify </a:t>
            </a:r>
            <a:r>
              <a:rPr lang="en-US" dirty="0"/>
              <a:t>the fooled regions both at image and pixel level.</a:t>
            </a:r>
          </a:p>
          <a:p>
            <a:r>
              <a:rPr lang="en-US" dirty="0"/>
              <a:t>Thank you</a:t>
            </a:r>
          </a:p>
        </p:txBody>
      </p:sp>
      <p:sp>
        <p:nvSpPr>
          <p:cNvPr id="4" name="Slide Number Placeholder 3"/>
          <p:cNvSpPr>
            <a:spLocks noGrp="1"/>
          </p:cNvSpPr>
          <p:nvPr>
            <p:ph type="sldNum" sz="quarter" idx="5"/>
          </p:nvPr>
        </p:nvSpPr>
        <p:spPr/>
        <p:txBody>
          <a:bodyPr/>
          <a:lstStyle/>
          <a:p>
            <a:fld id="{BE94049D-9133-6E42-B9BC-B0154E30384F}" type="slidenum">
              <a:rPr lang="en-US" smtClean="0"/>
              <a:t>27</a:t>
            </a:fld>
            <a:endParaRPr lang="en-US"/>
          </a:p>
        </p:txBody>
      </p:sp>
    </p:spTree>
    <p:extLst>
      <p:ext uri="{BB962C8B-B14F-4D97-AF65-F5344CB8AC3E}">
        <p14:creationId xmlns:p14="http://schemas.microsoft.com/office/powerpoint/2010/main" val="721935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briefly show the the effectiveness of indirect local attacks to modern segmentation networks</a:t>
            </a:r>
          </a:p>
          <a:p>
            <a:endParaRPr lang="en-US" dirty="0"/>
          </a:p>
          <a:p>
            <a:r>
              <a:rPr lang="en-US" dirty="0"/>
              <a:t>For example, we estimate the  optimal location of perturbation which is added within few small regions of road as shown in red boxes.</a:t>
            </a:r>
          </a:p>
          <a:p>
            <a:endParaRPr lang="en-US" dirty="0"/>
          </a:p>
          <a:p>
            <a:r>
              <a:rPr lang="en-US" dirty="0"/>
              <a:t>Press</a:t>
            </a:r>
          </a:p>
          <a:p>
            <a:endParaRPr lang="en-US" dirty="0"/>
          </a:p>
          <a:p>
            <a:r>
              <a:rPr lang="en-US" dirty="0"/>
              <a:t>We observe that a FCN, which does not use context, is  robust to indirect attacks. </a:t>
            </a:r>
          </a:p>
          <a:p>
            <a:endParaRPr lang="en-US" dirty="0"/>
          </a:p>
          <a:p>
            <a:r>
              <a:rPr lang="en-US" dirty="0"/>
              <a:t>Press</a:t>
            </a:r>
          </a:p>
          <a:p>
            <a:endParaRPr lang="en-US" dirty="0"/>
          </a:p>
          <a:p>
            <a:r>
              <a:rPr lang="en-US" dirty="0"/>
              <a:t>However, the effect of the perturbation is propagated to faraway regions in context-aware networks such as PSP, PSA and DANet essentially fooling all dynamic objects</a:t>
            </a:r>
          </a:p>
          <a:p>
            <a:endParaRPr lang="en-US" dirty="0"/>
          </a:p>
          <a:p>
            <a:endParaRPr lang="en-US" dirty="0"/>
          </a:p>
          <a:p>
            <a:endParaRPr lang="en-US" dirty="0"/>
          </a:p>
          <a:p>
            <a:r>
              <a:rPr lang="en-US" dirty="0"/>
              <a:t>Press</a:t>
            </a:r>
          </a:p>
          <a:p>
            <a:endParaRPr lang="en-US" dirty="0"/>
          </a:p>
        </p:txBody>
      </p:sp>
      <p:sp>
        <p:nvSpPr>
          <p:cNvPr id="4" name="Slide Number Placeholder 3"/>
          <p:cNvSpPr>
            <a:spLocks noGrp="1"/>
          </p:cNvSpPr>
          <p:nvPr>
            <p:ph type="sldNum" sz="quarter" idx="5"/>
          </p:nvPr>
        </p:nvSpPr>
        <p:spPr/>
        <p:txBody>
          <a:bodyPr/>
          <a:lstStyle/>
          <a:p>
            <a:fld id="{69D72344-46F9-484B-97E8-11EAFBD65CEB}" type="slidenum">
              <a:rPr lang="en-US" smtClean="0"/>
              <a:t>3</a:t>
            </a:fld>
            <a:endParaRPr lang="en-US"/>
          </a:p>
        </p:txBody>
      </p:sp>
    </p:spTree>
    <p:extLst>
      <p:ext uri="{BB962C8B-B14F-4D97-AF65-F5344CB8AC3E}">
        <p14:creationId xmlns:p14="http://schemas.microsoft.com/office/powerpoint/2010/main" val="24711402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we now briefly review the state of the art segmentation </a:t>
            </a:r>
            <a:r>
              <a:rPr lang="en-US" dirty="0" err="1"/>
              <a:t>entworks</a:t>
            </a:r>
            <a:endParaRPr lang="en-US" dirty="0"/>
          </a:p>
          <a:p>
            <a:endParaRPr lang="en-US" dirty="0"/>
          </a:p>
          <a:p>
            <a:endParaRPr lang="en-US" dirty="0"/>
          </a:p>
          <a:p>
            <a:r>
              <a:rPr lang="en-US" dirty="0"/>
              <a:t>The first end to end deep segmentation network, FCN.  is  inspired from image classification backbones , which do not use additional context</a:t>
            </a:r>
          </a:p>
          <a:p>
            <a:endParaRPr lang="en-US" dirty="0"/>
          </a:p>
          <a:p>
            <a:r>
              <a:rPr lang="en-US" dirty="0"/>
              <a:t>Later, to improves the performance, many works have proposed to use context in different forms..</a:t>
            </a:r>
          </a:p>
          <a:p>
            <a:endParaRPr lang="en-US" dirty="0"/>
          </a:p>
          <a:p>
            <a:r>
              <a:rPr lang="en-US" dirty="0"/>
              <a:t>PRESS</a:t>
            </a:r>
          </a:p>
          <a:p>
            <a:endParaRPr lang="en-US" dirty="0"/>
          </a:p>
          <a:p>
            <a:r>
              <a:rPr lang="en-US" dirty="0"/>
              <a:t>PSPNet uses context by  pooling features at 4 levels, which is further resized and concatenated to original feature.</a:t>
            </a:r>
          </a:p>
          <a:p>
            <a:endParaRPr lang="en-US" dirty="0"/>
          </a:p>
          <a:p>
            <a:r>
              <a:rPr lang="en-US" dirty="0"/>
              <a:t>PRESS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PSANet learns context by  connecting each point in feature map to all other locations in an adaptive way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PRESS</a:t>
            </a:r>
          </a:p>
          <a:p>
            <a:endParaRPr lang="en-US" dirty="0"/>
          </a:p>
          <a:p>
            <a:r>
              <a:rPr lang="en-US" dirty="0"/>
              <a:t>such a similar self attention is also used in DANet but it also has additional channel-wise attention along with spatial attention</a:t>
            </a:r>
          </a:p>
          <a:p>
            <a:endParaRPr lang="en-US" dirty="0"/>
          </a:p>
          <a:p>
            <a:r>
              <a:rPr lang="en-US" dirty="0" err="1"/>
              <a:t>Athough</a:t>
            </a:r>
            <a:r>
              <a:rPr lang="en-US" dirty="0"/>
              <a:t>, all the modern networks use some form of context to build more accurate ones on clean data, here we show such models are </a:t>
            </a:r>
            <a:r>
              <a:rPr lang="en-US" dirty="0" err="1"/>
              <a:t>infact</a:t>
            </a:r>
            <a:r>
              <a:rPr lang="en-US" dirty="0"/>
              <a:t> more vulnerable to indirect local attacks.</a:t>
            </a:r>
          </a:p>
        </p:txBody>
      </p:sp>
      <p:sp>
        <p:nvSpPr>
          <p:cNvPr id="4" name="Slide Number Placeholder 3"/>
          <p:cNvSpPr>
            <a:spLocks noGrp="1"/>
          </p:cNvSpPr>
          <p:nvPr>
            <p:ph type="sldNum" sz="quarter" idx="5"/>
          </p:nvPr>
        </p:nvSpPr>
        <p:spPr/>
        <p:txBody>
          <a:bodyPr/>
          <a:lstStyle/>
          <a:p>
            <a:fld id="{BE94049D-9133-6E42-B9BC-B0154E30384F}" type="slidenum">
              <a:rPr lang="en-US" smtClean="0"/>
              <a:t>4</a:t>
            </a:fld>
            <a:endParaRPr lang="en-US"/>
          </a:p>
        </p:txBody>
      </p:sp>
    </p:spTree>
    <p:extLst>
      <p:ext uri="{BB962C8B-B14F-4D97-AF65-F5344CB8AC3E}">
        <p14:creationId xmlns:p14="http://schemas.microsoft.com/office/powerpoint/2010/main" val="2029306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conduct two types of indirect attacks</a:t>
            </a:r>
          </a:p>
          <a:p>
            <a:pPr marL="285750" indent="-285750">
              <a:buFont typeface="Arial" panose="020B0604020202020204" pitchFamily="34" charset="0"/>
              <a:buChar char="•"/>
            </a:pPr>
            <a:r>
              <a:rPr lang="en-US" dirty="0"/>
              <a:t>Image-dependent indirect attack where we either the fix the perturbation location to be fixed or optimized to be within few patches </a:t>
            </a:r>
          </a:p>
          <a:p>
            <a:pPr marL="285750" indent="-285750">
              <a:buFont typeface="Arial" panose="020B0604020202020204" pitchFamily="34" charset="0"/>
              <a:buChar char="•"/>
            </a:pPr>
            <a:r>
              <a:rPr lang="en-US" dirty="0"/>
              <a:t>In the Image-independent case,  we learn universal patches on a different training data</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We use two metrics: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mIou</a:t>
            </a:r>
            <a:r>
              <a:rPr lang="en-US" dirty="0"/>
              <a:t>- - </a:t>
            </a:r>
            <a:r>
              <a:rPr lang="en-US" dirty="0" err="1"/>
              <a:t>mIoU</a:t>
            </a:r>
            <a:r>
              <a:rPr lang="en-US" dirty="0"/>
              <a:t> computed b/w adversarial and normal sample predictions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ASR- - percentage of pixels that were predicted as the target label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BE94049D-9133-6E42-B9BC-B0154E30384F}" type="slidenum">
              <a:rPr lang="en-US" smtClean="0"/>
              <a:t>5</a:t>
            </a:fld>
            <a:endParaRPr lang="en-US"/>
          </a:p>
        </p:txBody>
      </p:sp>
    </p:spTree>
    <p:extLst>
      <p:ext uri="{BB962C8B-B14F-4D97-AF65-F5344CB8AC3E}">
        <p14:creationId xmlns:p14="http://schemas.microsoft.com/office/powerpoint/2010/main" val="11507311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In the first experiment, we predetermine locations to be perturbed inside static  regions that are distance d away from dynamic objects.  </a:t>
            </a:r>
          </a:p>
          <a:p>
            <a:r>
              <a:rPr lang="en-US" dirty="0"/>
              <a:t>For a fairly large distance d=100 from the dynamic object </a:t>
            </a:r>
            <a:r>
              <a:rPr lang="en-US" dirty="0" err="1"/>
              <a:t>boundarry</a:t>
            </a:r>
            <a:r>
              <a:rPr lang="en-US" dirty="0"/>
              <a:t>, we observe the context networks such as PSA, PSP are easily fooled while FCN is least effected </a:t>
            </a:r>
          </a:p>
          <a:p>
            <a:endParaRPr lang="en-US" dirty="0"/>
          </a:p>
          <a:p>
            <a:r>
              <a:rPr lang="en-US" dirty="0"/>
              <a:t>PRESS</a:t>
            </a:r>
          </a:p>
        </p:txBody>
      </p:sp>
      <p:sp>
        <p:nvSpPr>
          <p:cNvPr id="4" name="Slide Number Placeholder 3"/>
          <p:cNvSpPr>
            <a:spLocks noGrp="1"/>
          </p:cNvSpPr>
          <p:nvPr>
            <p:ph type="sldNum" sz="quarter" idx="5"/>
          </p:nvPr>
        </p:nvSpPr>
        <p:spPr/>
        <p:txBody>
          <a:bodyPr/>
          <a:lstStyle/>
          <a:p>
            <a:fld id="{69D72344-46F9-484B-97E8-11EAFBD65CEB}" type="slidenum">
              <a:rPr lang="en-US" smtClean="0"/>
              <a:t>6</a:t>
            </a:fld>
            <a:endParaRPr lang="en-US"/>
          </a:p>
        </p:txBody>
      </p:sp>
    </p:spTree>
    <p:extLst>
      <p:ext uri="{BB962C8B-B14F-4D97-AF65-F5344CB8AC3E}">
        <p14:creationId xmlns:p14="http://schemas.microsoft.com/office/powerpoint/2010/main" val="42284600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show similar results for different networks and by tuning distance d from dynamic object boundary.</a:t>
            </a:r>
          </a:p>
          <a:p>
            <a:endParaRPr lang="en-US" dirty="0"/>
          </a:p>
          <a:p>
            <a:r>
              <a:rPr lang="en-US" dirty="0"/>
              <a:t>As shown in first two rows, an FCN is robust even at d=0, while  PSP is more vulnerable than FCN even at fairly large value of d=100 from dynamic object boundary</a:t>
            </a:r>
          </a:p>
        </p:txBody>
      </p:sp>
      <p:sp>
        <p:nvSpPr>
          <p:cNvPr id="4" name="Slide Number Placeholder 3"/>
          <p:cNvSpPr>
            <a:spLocks noGrp="1"/>
          </p:cNvSpPr>
          <p:nvPr>
            <p:ph type="sldNum" sz="quarter" idx="5"/>
          </p:nvPr>
        </p:nvSpPr>
        <p:spPr/>
        <p:txBody>
          <a:bodyPr/>
          <a:lstStyle/>
          <a:p>
            <a:fld id="{69D72344-46F9-484B-97E8-11EAFBD65CEB}" type="slidenum">
              <a:rPr lang="en-US" smtClean="0"/>
              <a:t>7</a:t>
            </a:fld>
            <a:endParaRPr lang="en-US"/>
          </a:p>
        </p:txBody>
      </p:sp>
    </p:spTree>
    <p:extLst>
      <p:ext uri="{BB962C8B-B14F-4D97-AF65-F5344CB8AC3E}">
        <p14:creationId xmlns:p14="http://schemas.microsoft.com/office/powerpoint/2010/main" val="40137578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Again, for PSA and DANet,  they are more </a:t>
            </a:r>
            <a:r>
              <a:rPr lang="en-US" dirty="0" err="1"/>
              <a:t>vullnerable</a:t>
            </a:r>
            <a:r>
              <a:rPr lang="en-US" dirty="0"/>
              <a:t> at  d=100 of dynamic object boundary</a:t>
            </a:r>
          </a:p>
        </p:txBody>
      </p:sp>
      <p:sp>
        <p:nvSpPr>
          <p:cNvPr id="4" name="Slide Number Placeholder 3"/>
          <p:cNvSpPr>
            <a:spLocks noGrp="1"/>
          </p:cNvSpPr>
          <p:nvPr>
            <p:ph type="sldNum" sz="quarter" idx="5"/>
          </p:nvPr>
        </p:nvSpPr>
        <p:spPr/>
        <p:txBody>
          <a:bodyPr/>
          <a:lstStyle/>
          <a:p>
            <a:fld id="{69D72344-46F9-484B-97E8-11EAFBD65CEB}" type="slidenum">
              <a:rPr lang="en-US" smtClean="0"/>
              <a:t>8</a:t>
            </a:fld>
            <a:endParaRPr lang="en-US"/>
          </a:p>
        </p:txBody>
      </p:sp>
    </p:spTree>
    <p:extLst>
      <p:ext uri="{BB962C8B-B14F-4D97-AF65-F5344CB8AC3E}">
        <p14:creationId xmlns:p14="http://schemas.microsoft.com/office/powerpoint/2010/main" val="24678288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quantitively evaluate the effect of indirect attacks by two metrics</a:t>
            </a:r>
          </a:p>
          <a:p>
            <a:endParaRPr lang="en-US" dirty="0"/>
          </a:p>
          <a:p>
            <a:r>
              <a:rPr lang="en-US" dirty="0"/>
              <a:t>The most vulnerable are shown in bold and robust ones are underlined</a:t>
            </a:r>
          </a:p>
          <a:p>
            <a:endParaRPr lang="en-US" dirty="0"/>
          </a:p>
          <a:p>
            <a:r>
              <a:rPr lang="en-US" dirty="0"/>
              <a:t>For a perturbation that are  at large distance from dynamic object boundary  d=150, PSA has 43% attack success rate as compared to 1% on FCN</a:t>
            </a:r>
          </a:p>
        </p:txBody>
      </p:sp>
      <p:sp>
        <p:nvSpPr>
          <p:cNvPr id="4" name="Slide Number Placeholder 3"/>
          <p:cNvSpPr>
            <a:spLocks noGrp="1"/>
          </p:cNvSpPr>
          <p:nvPr>
            <p:ph type="sldNum" sz="quarter" idx="5"/>
          </p:nvPr>
        </p:nvSpPr>
        <p:spPr/>
        <p:txBody>
          <a:bodyPr/>
          <a:lstStyle/>
          <a:p>
            <a:fld id="{BE94049D-9133-6E42-B9BC-B0154E30384F}" type="slidenum">
              <a:rPr lang="en-US" smtClean="0"/>
              <a:t>9</a:t>
            </a:fld>
            <a:endParaRPr lang="en-US"/>
          </a:p>
        </p:txBody>
      </p:sp>
    </p:spTree>
    <p:extLst>
      <p:ext uri="{BB962C8B-B14F-4D97-AF65-F5344CB8AC3E}">
        <p14:creationId xmlns:p14="http://schemas.microsoft.com/office/powerpoint/2010/main" val="41851465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685800" y="1594485"/>
            <a:ext cx="7772400" cy="1080135"/>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371600" y="2880360"/>
            <a:ext cx="6400800" cy="1285875"/>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10/15/20</a:t>
            </a:fld>
            <a:endParaRPr lang="en-US"/>
          </a:p>
        </p:txBody>
      </p:sp>
      <p:sp>
        <p:nvSpPr>
          <p:cNvPr id="6" name="Holder 6"/>
          <p:cNvSpPr>
            <a:spLocks noGrp="1"/>
          </p:cNvSpPr>
          <p:nvPr>
            <p:ph type="sldNum" sz="quarter" idx="7"/>
          </p:nvPr>
        </p:nvSpPr>
        <p:spPr/>
        <p:txBody>
          <a:bodyPr lIns="0" tIns="0" rIns="0" bIns="0"/>
          <a:lstStyle>
            <a:lvl1pPr>
              <a:defRPr sz="1200" b="0" i="0">
                <a:solidFill>
                  <a:schemeClr val="bg1"/>
                </a:solidFill>
                <a:latin typeface="Arial"/>
                <a:cs typeface="Arial"/>
              </a:defRPr>
            </a:lvl1pPr>
          </a:lstStyle>
          <a:p>
            <a:pPr marL="25400">
              <a:lnSpc>
                <a:spcPct val="100000"/>
              </a:lnSpc>
              <a:spcBef>
                <a:spcPts val="125"/>
              </a:spcBef>
            </a:pPr>
            <a:fld id="{81D60167-4931-47E6-BA6A-407CBD079E47}" type="slidenum">
              <a:rPr dirty="0"/>
              <a:t>‹#›</a:t>
            </a:fld>
            <a:endParaRPr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5200" b="0" i="0">
                <a:solidFill>
                  <a:schemeClr val="tx1"/>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sz="5200" b="0" i="0">
                <a:solidFill>
                  <a:schemeClr val="tx1"/>
                </a:solidFill>
                <a:latin typeface="Arial"/>
                <a:cs typeface="Aria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10/15/20</a:t>
            </a:fld>
            <a:endParaRPr lang="en-US"/>
          </a:p>
        </p:txBody>
      </p:sp>
      <p:sp>
        <p:nvSpPr>
          <p:cNvPr id="6" name="Holder 6"/>
          <p:cNvSpPr>
            <a:spLocks noGrp="1"/>
          </p:cNvSpPr>
          <p:nvPr>
            <p:ph type="sldNum" sz="quarter" idx="7"/>
          </p:nvPr>
        </p:nvSpPr>
        <p:spPr/>
        <p:txBody>
          <a:bodyPr lIns="0" tIns="0" rIns="0" bIns="0"/>
          <a:lstStyle>
            <a:lvl1pPr>
              <a:defRPr sz="1200" b="0" i="0">
                <a:solidFill>
                  <a:schemeClr val="bg1"/>
                </a:solidFill>
                <a:latin typeface="Arial"/>
                <a:cs typeface="Arial"/>
              </a:defRPr>
            </a:lvl1pPr>
          </a:lstStyle>
          <a:p>
            <a:pPr marL="25400">
              <a:lnSpc>
                <a:spcPct val="100000"/>
              </a:lnSpc>
              <a:spcBef>
                <a:spcPts val="125"/>
              </a:spcBef>
            </a:pPr>
            <a:fld id="{81D60167-4931-47E6-BA6A-407CBD079E47}" type="slidenum">
              <a:rPr dirty="0"/>
              <a:t>‹#›</a:t>
            </a:fld>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5200" b="0" i="0">
                <a:solidFill>
                  <a:schemeClr val="tx1"/>
                </a:solidFill>
                <a:latin typeface="Arial"/>
                <a:cs typeface="Arial"/>
              </a:defRPr>
            </a:lvl1pPr>
          </a:lstStyle>
          <a:p>
            <a:endParaRPr/>
          </a:p>
        </p:txBody>
      </p:sp>
      <p:sp>
        <p:nvSpPr>
          <p:cNvPr id="3" name="Holder 3"/>
          <p:cNvSpPr>
            <a:spLocks noGrp="1"/>
          </p:cNvSpPr>
          <p:nvPr>
            <p:ph sz="half" idx="2"/>
          </p:nvPr>
        </p:nvSpPr>
        <p:spPr>
          <a:xfrm>
            <a:off x="457200" y="1183005"/>
            <a:ext cx="3977640" cy="339471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709160" y="1183005"/>
            <a:ext cx="3977640" cy="339471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10/15/20</a:t>
            </a:fld>
            <a:endParaRPr lang="en-US"/>
          </a:p>
        </p:txBody>
      </p:sp>
      <p:sp>
        <p:nvSpPr>
          <p:cNvPr id="7" name="Holder 7"/>
          <p:cNvSpPr>
            <a:spLocks noGrp="1"/>
          </p:cNvSpPr>
          <p:nvPr>
            <p:ph type="sldNum" sz="quarter" idx="7"/>
          </p:nvPr>
        </p:nvSpPr>
        <p:spPr/>
        <p:txBody>
          <a:bodyPr lIns="0" tIns="0" rIns="0" bIns="0"/>
          <a:lstStyle>
            <a:lvl1pPr>
              <a:defRPr sz="1200" b="0" i="0">
                <a:solidFill>
                  <a:schemeClr val="bg1"/>
                </a:solidFill>
                <a:latin typeface="Arial"/>
                <a:cs typeface="Arial"/>
              </a:defRPr>
            </a:lvl1pPr>
          </a:lstStyle>
          <a:p>
            <a:pPr marL="25400">
              <a:lnSpc>
                <a:spcPct val="100000"/>
              </a:lnSpc>
              <a:spcBef>
                <a:spcPts val="125"/>
              </a:spcBef>
            </a:pPr>
            <a:fld id="{81D60167-4931-47E6-BA6A-407CBD079E47}" type="slidenum">
              <a:rPr dirty="0"/>
              <a:t>‹#›</a:t>
            </a:fld>
            <a:endParaRP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5200" b="0" i="0">
                <a:solidFill>
                  <a:schemeClr val="tx1"/>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10/15/20</a:t>
            </a:fld>
            <a:endParaRPr lang="en-US"/>
          </a:p>
        </p:txBody>
      </p:sp>
      <p:sp>
        <p:nvSpPr>
          <p:cNvPr id="5" name="Holder 5"/>
          <p:cNvSpPr>
            <a:spLocks noGrp="1"/>
          </p:cNvSpPr>
          <p:nvPr>
            <p:ph type="sldNum" sz="quarter" idx="7"/>
          </p:nvPr>
        </p:nvSpPr>
        <p:spPr/>
        <p:txBody>
          <a:bodyPr lIns="0" tIns="0" rIns="0" bIns="0"/>
          <a:lstStyle>
            <a:lvl1pPr>
              <a:defRPr sz="1200" b="0" i="0">
                <a:solidFill>
                  <a:schemeClr val="bg1"/>
                </a:solidFill>
                <a:latin typeface="Arial"/>
                <a:cs typeface="Arial"/>
              </a:defRPr>
            </a:lvl1pPr>
          </a:lstStyle>
          <a:p>
            <a:pPr marL="25400">
              <a:lnSpc>
                <a:spcPct val="100000"/>
              </a:lnSpc>
              <a:spcBef>
                <a:spcPts val="125"/>
              </a:spcBef>
            </a:pPr>
            <a:fld id="{81D60167-4931-47E6-BA6A-407CBD079E47}" type="slidenum">
              <a:rPr dirty="0"/>
              <a:t>‹#›</a:t>
            </a:fld>
            <a:endParaRPr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10/15/20</a:t>
            </a:fld>
            <a:endParaRPr lang="en-US"/>
          </a:p>
        </p:txBody>
      </p:sp>
      <p:sp>
        <p:nvSpPr>
          <p:cNvPr id="4" name="Holder 4"/>
          <p:cNvSpPr>
            <a:spLocks noGrp="1"/>
          </p:cNvSpPr>
          <p:nvPr>
            <p:ph type="sldNum" sz="quarter" idx="7"/>
          </p:nvPr>
        </p:nvSpPr>
        <p:spPr/>
        <p:txBody>
          <a:bodyPr lIns="0" tIns="0" rIns="0" bIns="0"/>
          <a:lstStyle>
            <a:lvl1pPr>
              <a:defRPr sz="1200" b="0" i="0">
                <a:solidFill>
                  <a:schemeClr val="bg1"/>
                </a:solidFill>
                <a:latin typeface="Arial"/>
                <a:cs typeface="Arial"/>
              </a:defRPr>
            </a:lvl1pPr>
          </a:lstStyle>
          <a:p>
            <a:pPr marL="25400">
              <a:lnSpc>
                <a:spcPct val="100000"/>
              </a:lnSpc>
              <a:spcBef>
                <a:spcPts val="125"/>
              </a:spcBef>
            </a:pPr>
            <a:fld id="{81D60167-4931-47E6-BA6A-407CBD079E47}" type="slidenum">
              <a:rPr dirty="0"/>
              <a:t>‹#›</a:t>
            </a:fld>
            <a:endParaRPr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49" y="4966109"/>
            <a:ext cx="9144000" cy="177800"/>
          </a:xfrm>
          <a:custGeom>
            <a:avLst/>
            <a:gdLst/>
            <a:ahLst/>
            <a:cxnLst/>
            <a:rect l="l" t="t" r="r" b="b"/>
            <a:pathLst>
              <a:path w="9144000" h="177800">
                <a:moveTo>
                  <a:pt x="0" y="0"/>
                </a:moveTo>
                <a:lnTo>
                  <a:pt x="9143999" y="0"/>
                </a:lnTo>
                <a:lnTo>
                  <a:pt x="9143999" y="177299"/>
                </a:lnTo>
                <a:lnTo>
                  <a:pt x="0" y="177299"/>
                </a:lnTo>
                <a:lnTo>
                  <a:pt x="0" y="0"/>
                </a:lnTo>
                <a:close/>
              </a:path>
            </a:pathLst>
          </a:custGeom>
          <a:solidFill>
            <a:srgbClr val="980000"/>
          </a:solidFill>
        </p:spPr>
        <p:txBody>
          <a:bodyPr wrap="square" lIns="0" tIns="0" rIns="0" bIns="0" rtlCol="0"/>
          <a:lstStyle/>
          <a:p>
            <a:endParaRPr/>
          </a:p>
        </p:txBody>
      </p:sp>
      <p:sp>
        <p:nvSpPr>
          <p:cNvPr id="17" name="bk object 17"/>
          <p:cNvSpPr/>
          <p:nvPr/>
        </p:nvSpPr>
        <p:spPr>
          <a:xfrm>
            <a:off x="49" y="4966109"/>
            <a:ext cx="9144000" cy="177800"/>
          </a:xfrm>
          <a:custGeom>
            <a:avLst/>
            <a:gdLst/>
            <a:ahLst/>
            <a:cxnLst/>
            <a:rect l="l" t="t" r="r" b="b"/>
            <a:pathLst>
              <a:path w="9144000" h="177800">
                <a:moveTo>
                  <a:pt x="0" y="0"/>
                </a:moveTo>
                <a:lnTo>
                  <a:pt x="9143999" y="0"/>
                </a:lnTo>
                <a:lnTo>
                  <a:pt x="9143999" y="177299"/>
                </a:lnTo>
                <a:lnTo>
                  <a:pt x="0" y="177299"/>
                </a:lnTo>
                <a:lnTo>
                  <a:pt x="0" y="0"/>
                </a:lnTo>
                <a:close/>
              </a:path>
            </a:pathLst>
          </a:custGeom>
          <a:ln w="9524">
            <a:solidFill>
              <a:srgbClr val="595959"/>
            </a:solidFill>
          </a:ln>
        </p:spPr>
        <p:txBody>
          <a:bodyPr wrap="square" lIns="0" tIns="0" rIns="0" bIns="0" rtlCol="0"/>
          <a:lstStyle/>
          <a:p>
            <a:endParaRPr/>
          </a:p>
        </p:txBody>
      </p:sp>
      <p:sp>
        <p:nvSpPr>
          <p:cNvPr id="2" name="Holder 2"/>
          <p:cNvSpPr>
            <a:spLocks noGrp="1"/>
          </p:cNvSpPr>
          <p:nvPr>
            <p:ph type="title"/>
          </p:nvPr>
        </p:nvSpPr>
        <p:spPr>
          <a:xfrm>
            <a:off x="888362" y="1167384"/>
            <a:ext cx="7367274" cy="1608455"/>
          </a:xfrm>
          <a:prstGeom prst="rect">
            <a:avLst/>
          </a:prstGeom>
        </p:spPr>
        <p:txBody>
          <a:bodyPr wrap="square" lIns="0" tIns="0" rIns="0" bIns="0">
            <a:spAutoFit/>
          </a:bodyPr>
          <a:lstStyle>
            <a:lvl1pPr>
              <a:defRPr sz="5200" b="0" i="0">
                <a:solidFill>
                  <a:schemeClr val="tx1"/>
                </a:solidFill>
                <a:latin typeface="Arial"/>
                <a:cs typeface="Arial"/>
              </a:defRPr>
            </a:lvl1pPr>
          </a:lstStyle>
          <a:p>
            <a:endParaRPr/>
          </a:p>
        </p:txBody>
      </p:sp>
      <p:sp>
        <p:nvSpPr>
          <p:cNvPr id="3" name="Holder 3"/>
          <p:cNvSpPr>
            <a:spLocks noGrp="1"/>
          </p:cNvSpPr>
          <p:nvPr>
            <p:ph type="body" idx="1"/>
          </p:nvPr>
        </p:nvSpPr>
        <p:spPr>
          <a:xfrm>
            <a:off x="888362" y="1167384"/>
            <a:ext cx="7367274" cy="1608455"/>
          </a:xfrm>
          <a:prstGeom prst="rect">
            <a:avLst/>
          </a:prstGeom>
        </p:spPr>
        <p:txBody>
          <a:bodyPr wrap="square" lIns="0" tIns="0" rIns="0" bIns="0">
            <a:spAutoFit/>
          </a:bodyPr>
          <a:lstStyle>
            <a:lvl1pPr>
              <a:defRPr sz="5200" b="0" i="0">
                <a:solidFill>
                  <a:schemeClr val="tx1"/>
                </a:solidFill>
                <a:latin typeface="Arial"/>
                <a:cs typeface="Arial"/>
              </a:defRPr>
            </a:lvl1pPr>
          </a:lstStyle>
          <a:p>
            <a:endParaRPr/>
          </a:p>
        </p:txBody>
      </p:sp>
      <p:sp>
        <p:nvSpPr>
          <p:cNvPr id="4" name="Holder 4"/>
          <p:cNvSpPr>
            <a:spLocks noGrp="1"/>
          </p:cNvSpPr>
          <p:nvPr>
            <p:ph type="ftr" sz="quarter" idx="5"/>
          </p:nvPr>
        </p:nvSpPr>
        <p:spPr>
          <a:xfrm>
            <a:off x="3108960" y="4783455"/>
            <a:ext cx="2926080" cy="257175"/>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457200" y="4783455"/>
            <a:ext cx="2103120" cy="257175"/>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10/15/20</a:t>
            </a:fld>
            <a:endParaRPr lang="en-US"/>
          </a:p>
        </p:txBody>
      </p:sp>
      <p:sp>
        <p:nvSpPr>
          <p:cNvPr id="6" name="Holder 6"/>
          <p:cNvSpPr>
            <a:spLocks noGrp="1"/>
          </p:cNvSpPr>
          <p:nvPr>
            <p:ph type="sldNum" sz="quarter" idx="7"/>
          </p:nvPr>
        </p:nvSpPr>
        <p:spPr>
          <a:xfrm>
            <a:off x="8863359" y="4944090"/>
            <a:ext cx="220979" cy="213995"/>
          </a:xfrm>
          <a:prstGeom prst="rect">
            <a:avLst/>
          </a:prstGeom>
        </p:spPr>
        <p:txBody>
          <a:bodyPr wrap="square" lIns="0" tIns="0" rIns="0" bIns="0">
            <a:spAutoFit/>
          </a:bodyPr>
          <a:lstStyle>
            <a:lvl1pPr>
              <a:defRPr sz="1200" b="0" i="0">
                <a:solidFill>
                  <a:schemeClr val="bg1"/>
                </a:solidFill>
                <a:latin typeface="Arial"/>
                <a:cs typeface="Arial"/>
              </a:defRPr>
            </a:lvl1pPr>
          </a:lstStyle>
          <a:p>
            <a:pPr marL="25400">
              <a:lnSpc>
                <a:spcPct val="100000"/>
              </a:lnSpc>
              <a:spcBef>
                <a:spcPts val="125"/>
              </a:spcBef>
            </a:pPr>
            <a:fld id="{81D60167-4931-47E6-BA6A-407CBD079E47}" type="slidenum">
              <a:rPr dirty="0"/>
              <a:t>‹#›</a:t>
            </a:fld>
            <a:endParaRPr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4.xml"/><Relationship Id="rId5" Type="http://schemas.openxmlformats.org/officeDocument/2006/relationships/image" Target="../media/image15.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4.xml"/><Relationship Id="rId5" Type="http://schemas.openxmlformats.org/officeDocument/2006/relationships/image" Target="../media/image21.png"/><Relationship Id="rId4" Type="http://schemas.openxmlformats.org/officeDocument/2006/relationships/image" Target="../media/image9.png"/></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4.xml"/><Relationship Id="rId1" Type="http://schemas.openxmlformats.org/officeDocument/2006/relationships/slideLayout" Target="../slideLayouts/slideLayout4.xml"/><Relationship Id="rId4" Type="http://schemas.openxmlformats.org/officeDocument/2006/relationships/image" Target="../media/image26.png"/></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5.xml"/><Relationship Id="rId1" Type="http://schemas.openxmlformats.org/officeDocument/2006/relationships/slideLayout" Target="../slideLayouts/slideLayout4.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00F12F52-B9AE-3E46-873B-1E36678D26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15000" y="355315"/>
            <a:ext cx="842314" cy="921035"/>
          </a:xfrm>
          <a:prstGeom prst="rect">
            <a:avLst/>
          </a:prstGeom>
        </p:spPr>
      </p:pic>
      <p:sp>
        <p:nvSpPr>
          <p:cNvPr id="2" name="object 2"/>
          <p:cNvSpPr/>
          <p:nvPr/>
        </p:nvSpPr>
        <p:spPr>
          <a:xfrm>
            <a:off x="838200" y="2694519"/>
            <a:ext cx="7756524" cy="45719"/>
          </a:xfrm>
          <a:custGeom>
            <a:avLst/>
            <a:gdLst/>
            <a:ahLst/>
            <a:cxnLst/>
            <a:rect l="l" t="t" r="r" b="b"/>
            <a:pathLst>
              <a:path w="6121400" h="15239">
                <a:moveTo>
                  <a:pt x="0" y="0"/>
                </a:moveTo>
                <a:lnTo>
                  <a:pt x="6121200" y="14999"/>
                </a:lnTo>
              </a:path>
            </a:pathLst>
          </a:custGeom>
          <a:ln w="12700">
            <a:solidFill>
              <a:srgbClr val="595959"/>
            </a:solidFill>
          </a:ln>
        </p:spPr>
        <p:txBody>
          <a:bodyPr wrap="square" lIns="0" tIns="0" rIns="0" bIns="0" rtlCol="0"/>
          <a:lstStyle/>
          <a:p>
            <a:endParaRPr/>
          </a:p>
        </p:txBody>
      </p:sp>
      <p:sp>
        <p:nvSpPr>
          <p:cNvPr id="3" name="object 3"/>
          <p:cNvSpPr txBox="1">
            <a:spLocks noGrp="1"/>
          </p:cNvSpPr>
          <p:nvPr>
            <p:ph type="body" idx="1"/>
          </p:nvPr>
        </p:nvSpPr>
        <p:spPr>
          <a:xfrm>
            <a:off x="660977" y="1629484"/>
            <a:ext cx="8027036" cy="1065035"/>
          </a:xfrm>
          <a:prstGeom prst="rect">
            <a:avLst/>
          </a:prstGeom>
        </p:spPr>
        <p:txBody>
          <a:bodyPr vert="horz" wrap="square" lIns="0" tIns="41275" rIns="0" bIns="0" rtlCol="0">
            <a:spAutoFit/>
          </a:bodyPr>
          <a:lstStyle/>
          <a:p>
            <a:pPr marL="1426210" marR="5080" indent="-1414145" algn="ctr">
              <a:spcBef>
                <a:spcPts val="325"/>
              </a:spcBef>
            </a:pPr>
            <a:r>
              <a:rPr lang="en-US" sz="3200" b="1" spc="-15" dirty="0"/>
              <a:t>Indirect Local Attacks for Context-aware</a:t>
            </a:r>
          </a:p>
          <a:p>
            <a:pPr marL="1426210" marR="5080" indent="-1414145" algn="ctr">
              <a:spcBef>
                <a:spcPts val="325"/>
              </a:spcBef>
            </a:pPr>
            <a:r>
              <a:rPr lang="en-US" sz="3200" b="1" spc="-15" dirty="0"/>
              <a:t>Semantic Segmentation Networks</a:t>
            </a:r>
            <a:endParaRPr sz="3200" b="1" spc="-5" dirty="0"/>
          </a:p>
        </p:txBody>
      </p:sp>
      <p:sp>
        <p:nvSpPr>
          <p:cNvPr id="4" name="object 4"/>
          <p:cNvSpPr txBox="1"/>
          <p:nvPr/>
        </p:nvSpPr>
        <p:spPr>
          <a:xfrm>
            <a:off x="1600200" y="2823181"/>
            <a:ext cx="6765925" cy="628377"/>
          </a:xfrm>
          <a:prstGeom prst="rect">
            <a:avLst/>
          </a:prstGeom>
        </p:spPr>
        <p:txBody>
          <a:bodyPr vert="horz" wrap="square" lIns="0" tIns="12700" rIns="0" bIns="0" rtlCol="0">
            <a:spAutoFit/>
          </a:bodyPr>
          <a:lstStyle/>
          <a:p>
            <a:pPr marL="12700">
              <a:lnSpc>
                <a:spcPct val="100000"/>
              </a:lnSpc>
              <a:spcBef>
                <a:spcPts val="100"/>
              </a:spcBef>
            </a:pPr>
            <a:r>
              <a:rPr lang="en-US" sz="2000" i="1" spc="-5" dirty="0">
                <a:solidFill>
                  <a:srgbClr val="222222"/>
                </a:solidFill>
                <a:latin typeface="Arial"/>
                <a:cs typeface="Arial"/>
              </a:rPr>
              <a:t>European Conference of Computer Vision 2020 </a:t>
            </a:r>
            <a:br>
              <a:rPr lang="en-US" sz="2000" i="1" spc="-5" dirty="0">
                <a:solidFill>
                  <a:srgbClr val="222222"/>
                </a:solidFill>
                <a:latin typeface="Arial"/>
                <a:cs typeface="Arial"/>
              </a:rPr>
            </a:br>
            <a:r>
              <a:rPr lang="en-US" sz="2000" i="1" spc="-5" dirty="0">
                <a:solidFill>
                  <a:srgbClr val="222222"/>
                </a:solidFill>
                <a:latin typeface="Arial"/>
                <a:cs typeface="Arial"/>
              </a:rPr>
              <a:t>		</a:t>
            </a:r>
            <a:r>
              <a:rPr lang="en-US" sz="1400" i="1" spc="-5" dirty="0">
                <a:solidFill>
                  <a:srgbClr val="222222"/>
                </a:solidFill>
                <a:latin typeface="Arial"/>
                <a:cs typeface="Arial"/>
              </a:rPr>
              <a:t>ID: 3995</a:t>
            </a:r>
            <a:r>
              <a:rPr lang="en-US" sz="2000" i="1" spc="-5" dirty="0">
                <a:solidFill>
                  <a:srgbClr val="222222"/>
                </a:solidFill>
                <a:latin typeface="Arial"/>
                <a:cs typeface="Arial"/>
              </a:rPr>
              <a:t>, </a:t>
            </a:r>
            <a:r>
              <a:rPr lang="en-US" sz="1600" i="1" spc="-5" dirty="0">
                <a:solidFill>
                  <a:srgbClr val="222222"/>
                </a:solidFill>
                <a:latin typeface="Arial"/>
                <a:cs typeface="Arial"/>
              </a:rPr>
              <a:t>Spotlight</a:t>
            </a:r>
            <a:endParaRPr sz="2000" i="1" dirty="0">
              <a:latin typeface="Arial"/>
              <a:cs typeface="Arial"/>
            </a:endParaRPr>
          </a:p>
        </p:txBody>
      </p:sp>
      <p:sp>
        <p:nvSpPr>
          <p:cNvPr id="5" name="object 5"/>
          <p:cNvSpPr txBox="1"/>
          <p:nvPr/>
        </p:nvSpPr>
        <p:spPr>
          <a:xfrm>
            <a:off x="1854200" y="3805273"/>
            <a:ext cx="7289800" cy="330200"/>
          </a:xfrm>
          <a:prstGeom prst="rect">
            <a:avLst/>
          </a:prstGeom>
        </p:spPr>
        <p:txBody>
          <a:bodyPr vert="horz" wrap="square" lIns="0" tIns="12700" rIns="0" bIns="0" rtlCol="0">
            <a:spAutoFit/>
          </a:bodyPr>
          <a:lstStyle/>
          <a:p>
            <a:pPr marL="12700">
              <a:lnSpc>
                <a:spcPct val="100000"/>
              </a:lnSpc>
              <a:spcBef>
                <a:spcPts val="100"/>
              </a:spcBef>
            </a:pPr>
            <a:r>
              <a:rPr lang="en-US" sz="2000" spc="-5" dirty="0">
                <a:latin typeface="Arial"/>
                <a:cs typeface="Arial"/>
              </a:rPr>
              <a:t>Krishna Kanth Nakka and Mathieu Salzmann</a:t>
            </a:r>
            <a:endParaRPr sz="2000" dirty="0">
              <a:latin typeface="Arial"/>
              <a:cs typeface="Arial"/>
            </a:endParaRPr>
          </a:p>
        </p:txBody>
      </p:sp>
      <p:sp>
        <p:nvSpPr>
          <p:cNvPr id="8" name="object 8"/>
          <p:cNvSpPr txBox="1">
            <a:spLocks noGrp="1"/>
          </p:cNvSpPr>
          <p:nvPr>
            <p:ph type="sldNum" sz="quarter" idx="7"/>
          </p:nvPr>
        </p:nvSpPr>
        <p:spPr>
          <a:prstGeom prst="rect">
            <a:avLst/>
          </a:prstGeom>
        </p:spPr>
        <p:txBody>
          <a:bodyPr vert="horz" wrap="square" lIns="0" tIns="15875" rIns="0" bIns="0" rtlCol="0">
            <a:spAutoFit/>
          </a:bodyPr>
          <a:lstStyle/>
          <a:p>
            <a:pPr marL="25400">
              <a:lnSpc>
                <a:spcPct val="100000"/>
              </a:lnSpc>
              <a:spcBef>
                <a:spcPts val="125"/>
              </a:spcBef>
            </a:pPr>
            <a:fld id="{81D60167-4931-47E6-BA6A-407CBD079E47}" type="slidenum">
              <a:rPr dirty="0"/>
              <a:t>1</a:t>
            </a:fld>
            <a:endParaRPr dirty="0"/>
          </a:p>
        </p:txBody>
      </p:sp>
      <p:pic>
        <p:nvPicPr>
          <p:cNvPr id="11" name="Picture 10">
            <a:extLst>
              <a:ext uri="{FF2B5EF4-FFF2-40B4-BE49-F238E27FC236}">
                <a16:creationId xmlns:a16="http://schemas.microsoft.com/office/drawing/2014/main" id="{CBFCF00B-220E-1444-8B32-51F2264504D4}"/>
              </a:ext>
            </a:extLst>
          </p:cNvPr>
          <p:cNvPicPr>
            <a:picLocks noChangeAspect="1"/>
          </p:cNvPicPr>
          <p:nvPr/>
        </p:nvPicPr>
        <p:blipFill rotWithShape="1">
          <a:blip r:embed="rId4">
            <a:extLst>
              <a:ext uri="{28A0092B-C50C-407E-A947-70E740481C1C}">
                <a14:useLocalDpi xmlns:a14="http://schemas.microsoft.com/office/drawing/2010/main" val="0"/>
              </a:ext>
            </a:extLst>
          </a:blip>
          <a:srcRect l="24488" t="35622" r="26012" b="40000"/>
          <a:stretch/>
        </p:blipFill>
        <p:spPr>
          <a:xfrm>
            <a:off x="6620540" y="194804"/>
            <a:ext cx="2514600" cy="928806"/>
          </a:xfrm>
          <a:prstGeom prst="rect">
            <a:avLst/>
          </a:prstGeom>
        </p:spPr>
      </p:pic>
      <p:pic>
        <p:nvPicPr>
          <p:cNvPr id="7" name="Picture 6">
            <a:extLst>
              <a:ext uri="{FF2B5EF4-FFF2-40B4-BE49-F238E27FC236}">
                <a16:creationId xmlns:a16="http://schemas.microsoft.com/office/drawing/2014/main" id="{DA09EAC6-A6AC-CC42-A553-02AA218D591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1076"/>
            <a:ext cx="1150938" cy="1105266"/>
          </a:xfrm>
          <a:prstGeom prst="rect">
            <a:avLst/>
          </a:prstGeom>
        </p:spPr>
      </p:pic>
    </p:spTree>
    <p:extLst>
      <p:ext uri="{BB962C8B-B14F-4D97-AF65-F5344CB8AC3E}">
        <p14:creationId xmlns:p14="http://schemas.microsoft.com/office/powerpoint/2010/main" val="41563861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492926" y="640169"/>
            <a:ext cx="5365074" cy="45719"/>
          </a:xfrm>
          <a:custGeom>
            <a:avLst/>
            <a:gdLst/>
            <a:ahLst/>
            <a:cxnLst/>
            <a:rect l="l" t="t" r="r" b="b"/>
            <a:pathLst>
              <a:path w="6121400" h="15240">
                <a:moveTo>
                  <a:pt x="0" y="0"/>
                </a:moveTo>
                <a:lnTo>
                  <a:pt x="6121199" y="14999"/>
                </a:lnTo>
              </a:path>
            </a:pathLst>
          </a:custGeom>
          <a:ln w="9524">
            <a:solidFill>
              <a:srgbClr val="595959"/>
            </a:solidFill>
          </a:ln>
        </p:spPr>
        <p:txBody>
          <a:bodyPr wrap="square" lIns="0" tIns="0" rIns="0" bIns="0" rtlCol="0"/>
          <a:lstStyle/>
          <a:p>
            <a:endParaRPr/>
          </a:p>
        </p:txBody>
      </p:sp>
      <p:sp>
        <p:nvSpPr>
          <p:cNvPr id="3" name="object 3"/>
          <p:cNvSpPr txBox="1">
            <a:spLocks noGrp="1"/>
          </p:cNvSpPr>
          <p:nvPr>
            <p:ph type="title"/>
          </p:nvPr>
        </p:nvSpPr>
        <p:spPr>
          <a:xfrm>
            <a:off x="1492926" y="209550"/>
            <a:ext cx="6089015" cy="382156"/>
          </a:xfrm>
          <a:prstGeom prst="rect">
            <a:avLst/>
          </a:prstGeom>
        </p:spPr>
        <p:txBody>
          <a:bodyPr vert="horz" wrap="square" lIns="0" tIns="12700" rIns="0" bIns="0" rtlCol="0">
            <a:spAutoFit/>
          </a:bodyPr>
          <a:lstStyle/>
          <a:p>
            <a:pPr marL="12700">
              <a:lnSpc>
                <a:spcPct val="100000"/>
              </a:lnSpc>
              <a:spcBef>
                <a:spcPts val="100"/>
              </a:spcBef>
            </a:pPr>
            <a:r>
              <a:rPr lang="en-US" sz="2400" b="1" dirty="0"/>
              <a:t>2. Adaptive Indirect Local Attack</a:t>
            </a:r>
            <a:endParaRPr sz="2400" b="1" dirty="0"/>
          </a:p>
        </p:txBody>
      </p:sp>
      <p:sp>
        <p:nvSpPr>
          <p:cNvPr id="47" name="object 47"/>
          <p:cNvSpPr txBox="1">
            <a:spLocks noGrp="1"/>
          </p:cNvSpPr>
          <p:nvPr>
            <p:ph type="sldNum" sz="quarter" idx="7"/>
          </p:nvPr>
        </p:nvSpPr>
        <p:spPr>
          <a:prstGeom prst="rect">
            <a:avLst/>
          </a:prstGeom>
        </p:spPr>
        <p:txBody>
          <a:bodyPr vert="horz" wrap="square" lIns="0" tIns="15875" rIns="0" bIns="0" rtlCol="0">
            <a:spAutoFit/>
          </a:bodyPr>
          <a:lstStyle/>
          <a:p>
            <a:pPr marL="25400">
              <a:lnSpc>
                <a:spcPct val="100000"/>
              </a:lnSpc>
              <a:spcBef>
                <a:spcPts val="125"/>
              </a:spcBef>
            </a:pPr>
            <a:fld id="{81D60167-4931-47E6-BA6A-407CBD079E47}" type="slidenum">
              <a:rPr dirty="0"/>
              <a:t>10</a:t>
            </a:fld>
            <a:endParaRPr dirty="0"/>
          </a:p>
        </p:txBody>
      </p:sp>
      <p:pic>
        <p:nvPicPr>
          <p:cNvPr id="5" name="Picture 4">
            <a:extLst>
              <a:ext uri="{FF2B5EF4-FFF2-40B4-BE49-F238E27FC236}">
                <a16:creationId xmlns:a16="http://schemas.microsoft.com/office/drawing/2014/main" id="{73417C7F-8EEF-8545-958C-7BB75ACE47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65217" y="1428750"/>
            <a:ext cx="5848366" cy="731138"/>
          </a:xfrm>
          <a:prstGeom prst="rect">
            <a:avLst/>
          </a:prstGeom>
          <a:ln>
            <a:solidFill>
              <a:schemeClr val="tx1"/>
            </a:solidFill>
          </a:ln>
        </p:spPr>
      </p:pic>
      <p:pic>
        <p:nvPicPr>
          <p:cNvPr id="7" name="Picture 6">
            <a:extLst>
              <a:ext uri="{FF2B5EF4-FFF2-40B4-BE49-F238E27FC236}">
                <a16:creationId xmlns:a16="http://schemas.microsoft.com/office/drawing/2014/main" id="{3F9D544A-7A29-9949-A49A-2C8F68049EF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21216" y="2343150"/>
            <a:ext cx="2155784" cy="641980"/>
          </a:xfrm>
          <a:prstGeom prst="rect">
            <a:avLst/>
          </a:prstGeom>
        </p:spPr>
      </p:pic>
      <p:pic>
        <p:nvPicPr>
          <p:cNvPr id="11" name="Picture 10">
            <a:extLst>
              <a:ext uri="{FF2B5EF4-FFF2-40B4-BE49-F238E27FC236}">
                <a16:creationId xmlns:a16="http://schemas.microsoft.com/office/drawing/2014/main" id="{C18EF82F-93B9-9748-AE88-FB08D2CEF77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63685" y="2343150"/>
            <a:ext cx="1898715" cy="895394"/>
          </a:xfrm>
          <a:prstGeom prst="rect">
            <a:avLst/>
          </a:prstGeom>
        </p:spPr>
      </p:pic>
      <p:sp>
        <p:nvSpPr>
          <p:cNvPr id="4" name="TextBox 3">
            <a:extLst>
              <a:ext uri="{FF2B5EF4-FFF2-40B4-BE49-F238E27FC236}">
                <a16:creationId xmlns:a16="http://schemas.microsoft.com/office/drawing/2014/main" id="{4E8000FA-B2F9-9540-9A6B-8A92B2CCBC99}"/>
              </a:ext>
            </a:extLst>
          </p:cNvPr>
          <p:cNvSpPr txBox="1"/>
          <p:nvPr/>
        </p:nvSpPr>
        <p:spPr>
          <a:xfrm>
            <a:off x="2039815" y="876156"/>
            <a:ext cx="4419600" cy="369332"/>
          </a:xfrm>
          <a:prstGeom prst="rect">
            <a:avLst/>
          </a:prstGeom>
          <a:noFill/>
        </p:spPr>
        <p:txBody>
          <a:bodyPr wrap="square" rtlCol="0">
            <a:spAutoFit/>
          </a:bodyPr>
          <a:lstStyle/>
          <a:p>
            <a:r>
              <a:rPr lang="en-US" b="1" dirty="0">
                <a:solidFill>
                  <a:schemeClr val="accent2"/>
                </a:solidFill>
              </a:rPr>
              <a:t>Optimally find the best locations to perturb</a:t>
            </a:r>
          </a:p>
        </p:txBody>
      </p:sp>
    </p:spTree>
    <p:extLst>
      <p:ext uri="{BB962C8B-B14F-4D97-AF65-F5344CB8AC3E}">
        <p14:creationId xmlns:p14="http://schemas.microsoft.com/office/powerpoint/2010/main" val="1961675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9A5AC0-9FFC-824E-9462-07214DD6D2FF}"/>
              </a:ext>
            </a:extLst>
          </p:cNvPr>
          <p:cNvSpPr>
            <a:spLocks noGrp="1"/>
          </p:cNvSpPr>
          <p:nvPr>
            <p:ph type="title"/>
          </p:nvPr>
        </p:nvSpPr>
        <p:spPr>
          <a:xfrm>
            <a:off x="888362" y="1167384"/>
            <a:ext cx="7367274" cy="800219"/>
          </a:xfrm>
        </p:spPr>
        <p:txBody>
          <a:bodyPr/>
          <a:lstStyle/>
          <a:p>
            <a:r>
              <a:rPr lang="en-US" dirty="0"/>
              <a:t> </a:t>
            </a:r>
          </a:p>
        </p:txBody>
      </p:sp>
      <p:sp>
        <p:nvSpPr>
          <p:cNvPr id="7" name="object 2">
            <a:extLst>
              <a:ext uri="{FF2B5EF4-FFF2-40B4-BE49-F238E27FC236}">
                <a16:creationId xmlns:a16="http://schemas.microsoft.com/office/drawing/2014/main" id="{0A586B7D-F2F5-8E4B-A95F-19306B6F19D8}"/>
              </a:ext>
            </a:extLst>
          </p:cNvPr>
          <p:cNvSpPr/>
          <p:nvPr/>
        </p:nvSpPr>
        <p:spPr>
          <a:xfrm>
            <a:off x="1245887" y="621031"/>
            <a:ext cx="6386912" cy="45719"/>
          </a:xfrm>
          <a:custGeom>
            <a:avLst/>
            <a:gdLst/>
            <a:ahLst/>
            <a:cxnLst/>
            <a:rect l="l" t="t" r="r" b="b"/>
            <a:pathLst>
              <a:path w="6121400" h="15240">
                <a:moveTo>
                  <a:pt x="0" y="0"/>
                </a:moveTo>
                <a:lnTo>
                  <a:pt x="6121199" y="14999"/>
                </a:lnTo>
              </a:path>
            </a:pathLst>
          </a:custGeom>
          <a:ln w="9524">
            <a:solidFill>
              <a:srgbClr val="595959"/>
            </a:solidFill>
          </a:ln>
        </p:spPr>
        <p:txBody>
          <a:bodyPr wrap="square" lIns="0" tIns="0" rIns="0" bIns="0" rtlCol="0"/>
          <a:lstStyle/>
          <a:p>
            <a:endParaRPr/>
          </a:p>
        </p:txBody>
      </p:sp>
      <p:pic>
        <p:nvPicPr>
          <p:cNvPr id="10" name="Picture 9">
            <a:extLst>
              <a:ext uri="{FF2B5EF4-FFF2-40B4-BE49-F238E27FC236}">
                <a16:creationId xmlns:a16="http://schemas.microsoft.com/office/drawing/2014/main" id="{5370D034-52FF-C341-BFDA-E9A4D2AB92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5887" y="1415777"/>
            <a:ext cx="5851346" cy="3418259"/>
          </a:xfrm>
          <a:prstGeom prst="rect">
            <a:avLst/>
          </a:prstGeom>
        </p:spPr>
      </p:pic>
      <p:sp>
        <p:nvSpPr>
          <p:cNvPr id="11" name="object 3">
            <a:extLst>
              <a:ext uri="{FF2B5EF4-FFF2-40B4-BE49-F238E27FC236}">
                <a16:creationId xmlns:a16="http://schemas.microsoft.com/office/drawing/2014/main" id="{4C79243F-E5AC-484E-A0A8-A5C450C595B3}"/>
              </a:ext>
            </a:extLst>
          </p:cNvPr>
          <p:cNvSpPr txBox="1">
            <a:spLocks/>
          </p:cNvSpPr>
          <p:nvPr/>
        </p:nvSpPr>
        <p:spPr>
          <a:xfrm>
            <a:off x="1245887" y="209550"/>
            <a:ext cx="6755782" cy="320601"/>
          </a:xfrm>
          <a:prstGeom prst="rect">
            <a:avLst/>
          </a:prstGeom>
        </p:spPr>
        <p:txBody>
          <a:bodyPr vert="horz" wrap="square" lIns="0" tIns="12700" rIns="0" bIns="0" rtlCol="0">
            <a:spAutoFit/>
          </a:bodyPr>
          <a:lstStyle>
            <a:lvl1pPr>
              <a:defRPr sz="5200" b="0" i="0">
                <a:solidFill>
                  <a:schemeClr val="tx1"/>
                </a:solidFill>
                <a:latin typeface="Arial"/>
                <a:ea typeface="+mj-ea"/>
                <a:cs typeface="Arial"/>
              </a:defRPr>
            </a:lvl1pPr>
          </a:lstStyle>
          <a:p>
            <a:pPr marL="12700">
              <a:spcBef>
                <a:spcPts val="100"/>
              </a:spcBef>
            </a:pPr>
            <a:r>
              <a:rPr lang="en-US" sz="2000" b="1" kern="0" dirty="0"/>
              <a:t>2. Adaptive Indirect Attack on PSANet</a:t>
            </a:r>
          </a:p>
        </p:txBody>
      </p:sp>
      <p:sp>
        <p:nvSpPr>
          <p:cNvPr id="12" name="object 47">
            <a:extLst>
              <a:ext uri="{FF2B5EF4-FFF2-40B4-BE49-F238E27FC236}">
                <a16:creationId xmlns:a16="http://schemas.microsoft.com/office/drawing/2014/main" id="{18D16EBE-18FE-B046-BB9C-3068425A0A11}"/>
              </a:ext>
            </a:extLst>
          </p:cNvPr>
          <p:cNvSpPr txBox="1">
            <a:spLocks noGrp="1"/>
          </p:cNvSpPr>
          <p:nvPr>
            <p:ph type="sldNum" sz="quarter" idx="7"/>
          </p:nvPr>
        </p:nvSpPr>
        <p:spPr>
          <a:xfrm>
            <a:off x="8863359" y="4944090"/>
            <a:ext cx="220979" cy="213995"/>
          </a:xfrm>
          <a:prstGeom prst="rect">
            <a:avLst/>
          </a:prstGeom>
        </p:spPr>
        <p:txBody>
          <a:bodyPr vert="horz" wrap="square" lIns="0" tIns="15875" rIns="0" bIns="0" rtlCol="0">
            <a:spAutoFit/>
          </a:bodyPr>
          <a:lstStyle/>
          <a:p>
            <a:pPr marL="25400">
              <a:lnSpc>
                <a:spcPct val="100000"/>
              </a:lnSpc>
              <a:spcBef>
                <a:spcPts val="125"/>
              </a:spcBef>
            </a:pPr>
            <a:fld id="{81D60167-4931-47E6-BA6A-407CBD079E47}" type="slidenum">
              <a:rPr dirty="0"/>
              <a:t>11</a:t>
            </a:fld>
            <a:endParaRPr dirty="0"/>
          </a:p>
        </p:txBody>
      </p:sp>
      <p:sp>
        <p:nvSpPr>
          <p:cNvPr id="8" name="TextBox 7">
            <a:extLst>
              <a:ext uri="{FF2B5EF4-FFF2-40B4-BE49-F238E27FC236}">
                <a16:creationId xmlns:a16="http://schemas.microsoft.com/office/drawing/2014/main" id="{1EF88F90-F9AA-5B44-9EDC-7F1EE9BD7C51}"/>
              </a:ext>
            </a:extLst>
          </p:cNvPr>
          <p:cNvSpPr txBox="1"/>
          <p:nvPr/>
        </p:nvSpPr>
        <p:spPr>
          <a:xfrm>
            <a:off x="1447800" y="661453"/>
            <a:ext cx="5959654" cy="738664"/>
          </a:xfrm>
          <a:prstGeom prst="rect">
            <a:avLst/>
          </a:prstGeom>
          <a:noFill/>
          <a:ln>
            <a:noFill/>
          </a:ln>
        </p:spPr>
        <p:txBody>
          <a:bodyPr wrap="square" rtlCol="0">
            <a:spAutoFit/>
          </a:bodyPr>
          <a:lstStyle/>
          <a:p>
            <a:pPr marL="285750" indent="-285750">
              <a:buFont typeface="Arial" panose="020B0604020202020204" pitchFamily="34" charset="0"/>
              <a:buChar char="•"/>
            </a:pPr>
            <a:r>
              <a:rPr lang="en-US" sz="1400" dirty="0"/>
              <a:t>Perturbation location</a:t>
            </a:r>
          </a:p>
          <a:p>
            <a:pPr marL="742950" lvl="1" indent="-285750">
              <a:buFont typeface="Arial" panose="020B0604020202020204" pitchFamily="34" charset="0"/>
              <a:buChar char="•"/>
            </a:pPr>
            <a:r>
              <a:rPr lang="en-US" sz="1400" dirty="0"/>
              <a:t>Confined to few patches in static regions</a:t>
            </a:r>
          </a:p>
          <a:p>
            <a:pPr marL="742950" lvl="1" indent="-285750">
              <a:buFont typeface="Arial" panose="020B0604020202020204" pitchFamily="34" charset="0"/>
              <a:buChar char="•"/>
            </a:pPr>
            <a:r>
              <a:rPr lang="en-US" sz="1400" dirty="0"/>
              <a:t>Optimized by group sparsity prior at patch level</a:t>
            </a:r>
          </a:p>
        </p:txBody>
      </p:sp>
      <p:sp>
        <p:nvSpPr>
          <p:cNvPr id="3" name="TextBox 2">
            <a:extLst>
              <a:ext uri="{FF2B5EF4-FFF2-40B4-BE49-F238E27FC236}">
                <a16:creationId xmlns:a16="http://schemas.microsoft.com/office/drawing/2014/main" id="{E3EBB12E-A7CF-2C43-95E1-04531A46BF04}"/>
              </a:ext>
            </a:extLst>
          </p:cNvPr>
          <p:cNvSpPr txBox="1"/>
          <p:nvPr/>
        </p:nvSpPr>
        <p:spPr>
          <a:xfrm>
            <a:off x="3771899" y="4766883"/>
            <a:ext cx="1600200" cy="261610"/>
          </a:xfrm>
          <a:prstGeom prst="rect">
            <a:avLst/>
          </a:prstGeom>
          <a:noFill/>
        </p:spPr>
        <p:txBody>
          <a:bodyPr wrap="square" rtlCol="0">
            <a:spAutoFit/>
          </a:bodyPr>
          <a:lstStyle/>
          <a:p>
            <a:r>
              <a:rPr lang="en-US" sz="1100" b="1" dirty="0">
                <a:solidFill>
                  <a:srgbClr val="C00000"/>
                </a:solidFill>
              </a:rPr>
              <a:t>Cityscapes</a:t>
            </a:r>
          </a:p>
        </p:txBody>
      </p:sp>
    </p:spTree>
    <p:extLst>
      <p:ext uri="{BB962C8B-B14F-4D97-AF65-F5344CB8AC3E}">
        <p14:creationId xmlns:p14="http://schemas.microsoft.com/office/powerpoint/2010/main" val="10295234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9A5AC0-9FFC-824E-9462-07214DD6D2FF}"/>
              </a:ext>
            </a:extLst>
          </p:cNvPr>
          <p:cNvSpPr>
            <a:spLocks noGrp="1"/>
          </p:cNvSpPr>
          <p:nvPr>
            <p:ph type="title"/>
          </p:nvPr>
        </p:nvSpPr>
        <p:spPr>
          <a:xfrm>
            <a:off x="888362" y="1167384"/>
            <a:ext cx="7367274" cy="800219"/>
          </a:xfrm>
        </p:spPr>
        <p:txBody>
          <a:bodyPr/>
          <a:lstStyle/>
          <a:p>
            <a:r>
              <a:rPr lang="en-US" dirty="0"/>
              <a:t> </a:t>
            </a:r>
          </a:p>
        </p:txBody>
      </p:sp>
      <p:sp>
        <p:nvSpPr>
          <p:cNvPr id="7" name="object 2">
            <a:extLst>
              <a:ext uri="{FF2B5EF4-FFF2-40B4-BE49-F238E27FC236}">
                <a16:creationId xmlns:a16="http://schemas.microsoft.com/office/drawing/2014/main" id="{0A586B7D-F2F5-8E4B-A95F-19306B6F19D8}"/>
              </a:ext>
            </a:extLst>
          </p:cNvPr>
          <p:cNvSpPr/>
          <p:nvPr/>
        </p:nvSpPr>
        <p:spPr>
          <a:xfrm>
            <a:off x="1245887" y="621031"/>
            <a:ext cx="6386912" cy="45719"/>
          </a:xfrm>
          <a:custGeom>
            <a:avLst/>
            <a:gdLst/>
            <a:ahLst/>
            <a:cxnLst/>
            <a:rect l="l" t="t" r="r" b="b"/>
            <a:pathLst>
              <a:path w="6121400" h="15240">
                <a:moveTo>
                  <a:pt x="0" y="0"/>
                </a:moveTo>
                <a:lnTo>
                  <a:pt x="6121199" y="14999"/>
                </a:lnTo>
              </a:path>
            </a:pathLst>
          </a:custGeom>
          <a:ln w="9524">
            <a:solidFill>
              <a:srgbClr val="595959"/>
            </a:solidFill>
          </a:ln>
        </p:spPr>
        <p:txBody>
          <a:bodyPr wrap="square" lIns="0" tIns="0" rIns="0" bIns="0" rtlCol="0"/>
          <a:lstStyle/>
          <a:p>
            <a:endParaRPr/>
          </a:p>
        </p:txBody>
      </p:sp>
      <p:sp>
        <p:nvSpPr>
          <p:cNvPr id="11" name="object 3">
            <a:extLst>
              <a:ext uri="{FF2B5EF4-FFF2-40B4-BE49-F238E27FC236}">
                <a16:creationId xmlns:a16="http://schemas.microsoft.com/office/drawing/2014/main" id="{4C79243F-E5AC-484E-A0A8-A5C450C595B3}"/>
              </a:ext>
            </a:extLst>
          </p:cNvPr>
          <p:cNvSpPr txBox="1">
            <a:spLocks/>
          </p:cNvSpPr>
          <p:nvPr/>
        </p:nvSpPr>
        <p:spPr>
          <a:xfrm>
            <a:off x="1245887" y="209550"/>
            <a:ext cx="6755782" cy="320601"/>
          </a:xfrm>
          <a:prstGeom prst="rect">
            <a:avLst/>
          </a:prstGeom>
        </p:spPr>
        <p:txBody>
          <a:bodyPr vert="horz" wrap="square" lIns="0" tIns="12700" rIns="0" bIns="0" rtlCol="0">
            <a:spAutoFit/>
          </a:bodyPr>
          <a:lstStyle>
            <a:lvl1pPr>
              <a:defRPr sz="5200" b="0" i="0">
                <a:solidFill>
                  <a:schemeClr val="tx1"/>
                </a:solidFill>
                <a:latin typeface="Arial"/>
                <a:ea typeface="+mj-ea"/>
                <a:cs typeface="Arial"/>
              </a:defRPr>
            </a:lvl1pPr>
          </a:lstStyle>
          <a:p>
            <a:pPr marL="12700">
              <a:spcBef>
                <a:spcPts val="100"/>
              </a:spcBef>
            </a:pPr>
            <a:r>
              <a:rPr lang="en-US" sz="2000" b="1" kern="0" dirty="0"/>
              <a:t>2. Adaptive Indirect Attack</a:t>
            </a:r>
          </a:p>
        </p:txBody>
      </p:sp>
      <p:sp>
        <p:nvSpPr>
          <p:cNvPr id="12" name="object 47">
            <a:extLst>
              <a:ext uri="{FF2B5EF4-FFF2-40B4-BE49-F238E27FC236}">
                <a16:creationId xmlns:a16="http://schemas.microsoft.com/office/drawing/2014/main" id="{18D16EBE-18FE-B046-BB9C-3068425A0A11}"/>
              </a:ext>
            </a:extLst>
          </p:cNvPr>
          <p:cNvSpPr txBox="1">
            <a:spLocks noGrp="1"/>
          </p:cNvSpPr>
          <p:nvPr>
            <p:ph type="sldNum" sz="quarter" idx="7"/>
          </p:nvPr>
        </p:nvSpPr>
        <p:spPr>
          <a:xfrm>
            <a:off x="8863359" y="4944090"/>
            <a:ext cx="220979" cy="213995"/>
          </a:xfrm>
          <a:prstGeom prst="rect">
            <a:avLst/>
          </a:prstGeom>
        </p:spPr>
        <p:txBody>
          <a:bodyPr vert="horz" wrap="square" lIns="0" tIns="15875" rIns="0" bIns="0" rtlCol="0">
            <a:spAutoFit/>
          </a:bodyPr>
          <a:lstStyle/>
          <a:p>
            <a:pPr marL="25400">
              <a:lnSpc>
                <a:spcPct val="100000"/>
              </a:lnSpc>
              <a:spcBef>
                <a:spcPts val="125"/>
              </a:spcBef>
            </a:pPr>
            <a:fld id="{81D60167-4931-47E6-BA6A-407CBD079E47}" type="slidenum">
              <a:rPr dirty="0"/>
              <a:t>12</a:t>
            </a:fld>
            <a:endParaRPr dirty="0"/>
          </a:p>
        </p:txBody>
      </p:sp>
      <p:sp>
        <p:nvSpPr>
          <p:cNvPr id="3" name="TextBox 2">
            <a:extLst>
              <a:ext uri="{FF2B5EF4-FFF2-40B4-BE49-F238E27FC236}">
                <a16:creationId xmlns:a16="http://schemas.microsoft.com/office/drawing/2014/main" id="{E3EBB12E-A7CF-2C43-95E1-04531A46BF04}"/>
              </a:ext>
            </a:extLst>
          </p:cNvPr>
          <p:cNvSpPr txBox="1"/>
          <p:nvPr/>
        </p:nvSpPr>
        <p:spPr>
          <a:xfrm>
            <a:off x="3771899" y="4766883"/>
            <a:ext cx="1600200" cy="261610"/>
          </a:xfrm>
          <a:prstGeom prst="rect">
            <a:avLst/>
          </a:prstGeom>
          <a:noFill/>
        </p:spPr>
        <p:txBody>
          <a:bodyPr wrap="square" rtlCol="0">
            <a:spAutoFit/>
          </a:bodyPr>
          <a:lstStyle/>
          <a:p>
            <a:r>
              <a:rPr lang="en-US" sz="1100" b="1" dirty="0">
                <a:solidFill>
                  <a:srgbClr val="C00000"/>
                </a:solidFill>
              </a:rPr>
              <a:t>Cityscapes</a:t>
            </a:r>
          </a:p>
        </p:txBody>
      </p:sp>
      <p:pic>
        <p:nvPicPr>
          <p:cNvPr id="17" name="Picture 16">
            <a:extLst>
              <a:ext uri="{FF2B5EF4-FFF2-40B4-BE49-F238E27FC236}">
                <a16:creationId xmlns:a16="http://schemas.microsoft.com/office/drawing/2014/main" id="{AB6E9961-6144-A845-8067-DCD373D70F85}"/>
              </a:ext>
            </a:extLst>
          </p:cNvPr>
          <p:cNvPicPr>
            <a:picLocks noChangeAspect="1"/>
          </p:cNvPicPr>
          <p:nvPr/>
        </p:nvPicPr>
        <p:blipFill rotWithShape="1">
          <a:blip r:embed="rId3">
            <a:extLst>
              <a:ext uri="{28A0092B-C50C-407E-A947-70E740481C1C}">
                <a14:useLocalDpi xmlns:a14="http://schemas.microsoft.com/office/drawing/2010/main" val="0"/>
              </a:ext>
            </a:extLst>
          </a:blip>
          <a:srcRect t="-1" b="28782"/>
          <a:stretch/>
        </p:blipFill>
        <p:spPr>
          <a:xfrm>
            <a:off x="762000" y="757630"/>
            <a:ext cx="5164361" cy="4186460"/>
          </a:xfrm>
          <a:prstGeom prst="rect">
            <a:avLst/>
          </a:prstGeom>
        </p:spPr>
      </p:pic>
      <p:sp>
        <p:nvSpPr>
          <p:cNvPr id="18" name="TextBox 17">
            <a:extLst>
              <a:ext uri="{FF2B5EF4-FFF2-40B4-BE49-F238E27FC236}">
                <a16:creationId xmlns:a16="http://schemas.microsoft.com/office/drawing/2014/main" id="{F72D9901-F7AC-F643-935A-CF7C2A8FC350}"/>
              </a:ext>
            </a:extLst>
          </p:cNvPr>
          <p:cNvSpPr txBox="1"/>
          <p:nvPr/>
        </p:nvSpPr>
        <p:spPr>
          <a:xfrm>
            <a:off x="5638800" y="858246"/>
            <a:ext cx="3505200" cy="2677656"/>
          </a:xfrm>
          <a:prstGeom prst="rect">
            <a:avLst/>
          </a:prstGeom>
          <a:noFill/>
          <a:ln>
            <a:noFill/>
          </a:ln>
        </p:spPr>
        <p:txBody>
          <a:bodyPr wrap="square" rtlCol="0">
            <a:spAutoFit/>
          </a:bodyPr>
          <a:lstStyle/>
          <a:p>
            <a:pPr marL="285750" indent="-285750">
              <a:buFont typeface="Arial" panose="020B0604020202020204" pitchFamily="34" charset="0"/>
              <a:buChar char="•"/>
            </a:pPr>
            <a:r>
              <a:rPr lang="en-US" sz="1400" dirty="0"/>
              <a:t>Perturbation location</a:t>
            </a:r>
          </a:p>
          <a:p>
            <a:pPr marL="742950" lvl="1" indent="-285750">
              <a:buFont typeface="Wingdings" pitchFamily="2" charset="2"/>
              <a:buChar char="Ø"/>
            </a:pPr>
            <a:r>
              <a:rPr lang="en-US" sz="1400" dirty="0"/>
              <a:t>Confined to few patches in static regions</a:t>
            </a:r>
          </a:p>
          <a:p>
            <a:pPr marL="742950" lvl="1" indent="-285750">
              <a:buFont typeface="Wingdings" pitchFamily="2" charset="2"/>
              <a:buChar char="Ø"/>
            </a:pPr>
            <a:r>
              <a:rPr lang="en-US" sz="1400" dirty="0"/>
              <a:t>Optimized by group sparsity prior at patch level</a:t>
            </a:r>
          </a:p>
          <a:p>
            <a:pPr marL="285750" indent="-285750">
              <a:buFont typeface="Arial" panose="020B0604020202020204" pitchFamily="34" charset="0"/>
              <a:buChar char="•"/>
            </a:pPr>
            <a:r>
              <a:rPr lang="en-US" sz="1400" dirty="0"/>
              <a:t>Sparsity </a:t>
            </a:r>
          </a:p>
          <a:p>
            <a:pPr marL="800100" lvl="1" indent="-342900">
              <a:buFont typeface="Wingdings" pitchFamily="2" charset="2"/>
              <a:buChar char="Ø"/>
            </a:pPr>
            <a:r>
              <a:rPr lang="en-US" sz="1400" dirty="0"/>
              <a:t>percentage of pixels that are not perturbed relative to the initial perturbation mask</a:t>
            </a:r>
          </a:p>
          <a:p>
            <a:pPr marL="285750" indent="-285750">
              <a:buFont typeface="Arial" panose="020B0604020202020204" pitchFamily="34" charset="0"/>
              <a:buChar char="•"/>
            </a:pPr>
            <a:endParaRPr lang="en-US" sz="1400" dirty="0"/>
          </a:p>
          <a:p>
            <a:pPr marL="742950" lvl="1" indent="-285750">
              <a:buFont typeface="Wingdings" pitchFamily="2" charset="2"/>
              <a:buChar char="Ø"/>
            </a:pPr>
            <a:endParaRPr lang="en-US" sz="1400" dirty="0"/>
          </a:p>
          <a:p>
            <a:endParaRPr lang="en-US" sz="1400" dirty="0"/>
          </a:p>
        </p:txBody>
      </p:sp>
    </p:spTree>
    <p:extLst>
      <p:ext uri="{BB962C8B-B14F-4D97-AF65-F5344CB8AC3E}">
        <p14:creationId xmlns:p14="http://schemas.microsoft.com/office/powerpoint/2010/main" val="42813498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AB6E9961-6144-A845-8067-DCD373D70F85}"/>
              </a:ext>
            </a:extLst>
          </p:cNvPr>
          <p:cNvPicPr>
            <a:picLocks noChangeAspect="1"/>
          </p:cNvPicPr>
          <p:nvPr/>
        </p:nvPicPr>
        <p:blipFill rotWithShape="1">
          <a:blip r:embed="rId3">
            <a:extLst>
              <a:ext uri="{28A0092B-C50C-407E-A947-70E740481C1C}">
                <a14:useLocalDpi xmlns:a14="http://schemas.microsoft.com/office/drawing/2010/main" val="0"/>
              </a:ext>
            </a:extLst>
          </a:blip>
          <a:srcRect t="-1" b="54880"/>
          <a:stretch/>
        </p:blipFill>
        <p:spPr>
          <a:xfrm>
            <a:off x="762000" y="757630"/>
            <a:ext cx="5164361" cy="2652320"/>
          </a:xfrm>
          <a:prstGeom prst="rect">
            <a:avLst/>
          </a:prstGeom>
        </p:spPr>
      </p:pic>
      <p:sp>
        <p:nvSpPr>
          <p:cNvPr id="2" name="Title 1">
            <a:extLst>
              <a:ext uri="{FF2B5EF4-FFF2-40B4-BE49-F238E27FC236}">
                <a16:creationId xmlns:a16="http://schemas.microsoft.com/office/drawing/2014/main" id="{D49A5AC0-9FFC-824E-9462-07214DD6D2FF}"/>
              </a:ext>
            </a:extLst>
          </p:cNvPr>
          <p:cNvSpPr>
            <a:spLocks noGrp="1"/>
          </p:cNvSpPr>
          <p:nvPr>
            <p:ph type="title"/>
          </p:nvPr>
        </p:nvSpPr>
        <p:spPr>
          <a:xfrm>
            <a:off x="888362" y="1167384"/>
            <a:ext cx="7367274" cy="800219"/>
          </a:xfrm>
        </p:spPr>
        <p:txBody>
          <a:bodyPr/>
          <a:lstStyle/>
          <a:p>
            <a:r>
              <a:rPr lang="en-US" dirty="0"/>
              <a:t> </a:t>
            </a:r>
          </a:p>
        </p:txBody>
      </p:sp>
      <p:sp>
        <p:nvSpPr>
          <p:cNvPr id="7" name="object 2">
            <a:extLst>
              <a:ext uri="{FF2B5EF4-FFF2-40B4-BE49-F238E27FC236}">
                <a16:creationId xmlns:a16="http://schemas.microsoft.com/office/drawing/2014/main" id="{0A586B7D-F2F5-8E4B-A95F-19306B6F19D8}"/>
              </a:ext>
            </a:extLst>
          </p:cNvPr>
          <p:cNvSpPr/>
          <p:nvPr/>
        </p:nvSpPr>
        <p:spPr>
          <a:xfrm>
            <a:off x="1245887" y="621031"/>
            <a:ext cx="6386912" cy="45719"/>
          </a:xfrm>
          <a:custGeom>
            <a:avLst/>
            <a:gdLst/>
            <a:ahLst/>
            <a:cxnLst/>
            <a:rect l="l" t="t" r="r" b="b"/>
            <a:pathLst>
              <a:path w="6121400" h="15240">
                <a:moveTo>
                  <a:pt x="0" y="0"/>
                </a:moveTo>
                <a:lnTo>
                  <a:pt x="6121199" y="14999"/>
                </a:lnTo>
              </a:path>
            </a:pathLst>
          </a:custGeom>
          <a:ln w="9524">
            <a:solidFill>
              <a:srgbClr val="595959"/>
            </a:solidFill>
          </a:ln>
        </p:spPr>
        <p:txBody>
          <a:bodyPr wrap="square" lIns="0" tIns="0" rIns="0" bIns="0" rtlCol="0"/>
          <a:lstStyle/>
          <a:p>
            <a:endParaRPr/>
          </a:p>
        </p:txBody>
      </p:sp>
      <p:sp>
        <p:nvSpPr>
          <p:cNvPr id="11" name="object 3">
            <a:extLst>
              <a:ext uri="{FF2B5EF4-FFF2-40B4-BE49-F238E27FC236}">
                <a16:creationId xmlns:a16="http://schemas.microsoft.com/office/drawing/2014/main" id="{4C79243F-E5AC-484E-A0A8-A5C450C595B3}"/>
              </a:ext>
            </a:extLst>
          </p:cNvPr>
          <p:cNvSpPr txBox="1">
            <a:spLocks/>
          </p:cNvSpPr>
          <p:nvPr/>
        </p:nvSpPr>
        <p:spPr>
          <a:xfrm>
            <a:off x="1245887" y="209550"/>
            <a:ext cx="6755782" cy="320601"/>
          </a:xfrm>
          <a:prstGeom prst="rect">
            <a:avLst/>
          </a:prstGeom>
        </p:spPr>
        <p:txBody>
          <a:bodyPr vert="horz" wrap="square" lIns="0" tIns="12700" rIns="0" bIns="0" rtlCol="0">
            <a:spAutoFit/>
          </a:bodyPr>
          <a:lstStyle>
            <a:lvl1pPr>
              <a:defRPr sz="5200" b="0" i="0">
                <a:solidFill>
                  <a:schemeClr val="tx1"/>
                </a:solidFill>
                <a:latin typeface="Arial"/>
                <a:ea typeface="+mj-ea"/>
                <a:cs typeface="Arial"/>
              </a:defRPr>
            </a:lvl1pPr>
          </a:lstStyle>
          <a:p>
            <a:pPr marL="12700">
              <a:spcBef>
                <a:spcPts val="100"/>
              </a:spcBef>
            </a:pPr>
            <a:r>
              <a:rPr lang="en-US" sz="2000" b="1" kern="0" dirty="0"/>
              <a:t>2. Adaptive Indirect Attack</a:t>
            </a:r>
          </a:p>
        </p:txBody>
      </p:sp>
      <p:sp>
        <p:nvSpPr>
          <p:cNvPr id="12" name="object 47">
            <a:extLst>
              <a:ext uri="{FF2B5EF4-FFF2-40B4-BE49-F238E27FC236}">
                <a16:creationId xmlns:a16="http://schemas.microsoft.com/office/drawing/2014/main" id="{18D16EBE-18FE-B046-BB9C-3068425A0A11}"/>
              </a:ext>
            </a:extLst>
          </p:cNvPr>
          <p:cNvSpPr txBox="1">
            <a:spLocks noGrp="1"/>
          </p:cNvSpPr>
          <p:nvPr>
            <p:ph type="sldNum" sz="quarter" idx="7"/>
          </p:nvPr>
        </p:nvSpPr>
        <p:spPr>
          <a:xfrm>
            <a:off x="8863359" y="4944090"/>
            <a:ext cx="220979" cy="213995"/>
          </a:xfrm>
          <a:prstGeom prst="rect">
            <a:avLst/>
          </a:prstGeom>
        </p:spPr>
        <p:txBody>
          <a:bodyPr vert="horz" wrap="square" lIns="0" tIns="15875" rIns="0" bIns="0" rtlCol="0">
            <a:spAutoFit/>
          </a:bodyPr>
          <a:lstStyle/>
          <a:p>
            <a:pPr marL="25400">
              <a:lnSpc>
                <a:spcPct val="100000"/>
              </a:lnSpc>
              <a:spcBef>
                <a:spcPts val="125"/>
              </a:spcBef>
            </a:pPr>
            <a:fld id="{81D60167-4931-47E6-BA6A-407CBD079E47}" type="slidenum">
              <a:rPr dirty="0"/>
              <a:t>13</a:t>
            </a:fld>
            <a:endParaRPr dirty="0"/>
          </a:p>
        </p:txBody>
      </p:sp>
      <p:sp>
        <p:nvSpPr>
          <p:cNvPr id="3" name="TextBox 2">
            <a:extLst>
              <a:ext uri="{FF2B5EF4-FFF2-40B4-BE49-F238E27FC236}">
                <a16:creationId xmlns:a16="http://schemas.microsoft.com/office/drawing/2014/main" id="{E3EBB12E-A7CF-2C43-95E1-04531A46BF04}"/>
              </a:ext>
            </a:extLst>
          </p:cNvPr>
          <p:cNvSpPr txBox="1"/>
          <p:nvPr/>
        </p:nvSpPr>
        <p:spPr>
          <a:xfrm>
            <a:off x="2743200" y="3405097"/>
            <a:ext cx="1600200" cy="261610"/>
          </a:xfrm>
          <a:prstGeom prst="rect">
            <a:avLst/>
          </a:prstGeom>
          <a:noFill/>
        </p:spPr>
        <p:txBody>
          <a:bodyPr wrap="square" rtlCol="0">
            <a:spAutoFit/>
          </a:bodyPr>
          <a:lstStyle/>
          <a:p>
            <a:r>
              <a:rPr lang="en-US" sz="1100" b="1" dirty="0">
                <a:solidFill>
                  <a:srgbClr val="C00000"/>
                </a:solidFill>
              </a:rPr>
              <a:t>Cityscapes</a:t>
            </a:r>
          </a:p>
        </p:txBody>
      </p:sp>
      <p:pic>
        <p:nvPicPr>
          <p:cNvPr id="9" name="Picture 8">
            <a:extLst>
              <a:ext uri="{FF2B5EF4-FFF2-40B4-BE49-F238E27FC236}">
                <a16:creationId xmlns:a16="http://schemas.microsoft.com/office/drawing/2014/main" id="{F7FA62C4-5AD6-0C4A-B3FE-5EE67467E6E2}"/>
              </a:ext>
            </a:extLst>
          </p:cNvPr>
          <p:cNvPicPr>
            <a:picLocks noChangeAspect="1"/>
          </p:cNvPicPr>
          <p:nvPr/>
        </p:nvPicPr>
        <p:blipFill rotWithShape="1">
          <a:blip r:embed="rId3">
            <a:extLst>
              <a:ext uri="{28A0092B-C50C-407E-A947-70E740481C1C}">
                <a14:useLocalDpi xmlns:a14="http://schemas.microsoft.com/office/drawing/2010/main" val="0"/>
              </a:ext>
            </a:extLst>
          </a:blip>
          <a:srcRect t="71328"/>
          <a:stretch/>
        </p:blipFill>
        <p:spPr>
          <a:xfrm>
            <a:off x="770467" y="1809750"/>
            <a:ext cx="5155894" cy="1682665"/>
          </a:xfrm>
          <a:prstGeom prst="rect">
            <a:avLst/>
          </a:prstGeom>
        </p:spPr>
      </p:pic>
      <p:sp>
        <p:nvSpPr>
          <p:cNvPr id="10" name="TextBox 9">
            <a:extLst>
              <a:ext uri="{FF2B5EF4-FFF2-40B4-BE49-F238E27FC236}">
                <a16:creationId xmlns:a16="http://schemas.microsoft.com/office/drawing/2014/main" id="{7A940907-25CD-3C4D-AEEB-DB09075FC504}"/>
              </a:ext>
            </a:extLst>
          </p:cNvPr>
          <p:cNvSpPr txBox="1"/>
          <p:nvPr/>
        </p:nvSpPr>
        <p:spPr>
          <a:xfrm>
            <a:off x="5638800" y="858246"/>
            <a:ext cx="3505200" cy="2677656"/>
          </a:xfrm>
          <a:prstGeom prst="rect">
            <a:avLst/>
          </a:prstGeom>
          <a:noFill/>
          <a:ln>
            <a:noFill/>
          </a:ln>
        </p:spPr>
        <p:txBody>
          <a:bodyPr wrap="square" rtlCol="0">
            <a:spAutoFit/>
          </a:bodyPr>
          <a:lstStyle/>
          <a:p>
            <a:pPr marL="285750" indent="-285750">
              <a:buFont typeface="Arial" panose="020B0604020202020204" pitchFamily="34" charset="0"/>
              <a:buChar char="•"/>
            </a:pPr>
            <a:r>
              <a:rPr lang="en-US" sz="1400" dirty="0"/>
              <a:t>Perturbation location</a:t>
            </a:r>
          </a:p>
          <a:p>
            <a:pPr marL="742950" lvl="1" indent="-285750">
              <a:buFont typeface="Wingdings" pitchFamily="2" charset="2"/>
              <a:buChar char="Ø"/>
            </a:pPr>
            <a:r>
              <a:rPr lang="en-US" sz="1400" dirty="0"/>
              <a:t>Confined to few patches in static regions</a:t>
            </a:r>
          </a:p>
          <a:p>
            <a:pPr marL="742950" lvl="1" indent="-285750">
              <a:buFont typeface="Wingdings" pitchFamily="2" charset="2"/>
              <a:buChar char="Ø"/>
            </a:pPr>
            <a:r>
              <a:rPr lang="en-US" sz="1400" dirty="0"/>
              <a:t>Optimized by group sparsity prior at patch level</a:t>
            </a:r>
          </a:p>
          <a:p>
            <a:pPr marL="285750" indent="-285750">
              <a:buFont typeface="Arial" panose="020B0604020202020204" pitchFamily="34" charset="0"/>
              <a:buChar char="•"/>
            </a:pPr>
            <a:r>
              <a:rPr lang="en-US" sz="1400" dirty="0"/>
              <a:t>Sparsity </a:t>
            </a:r>
          </a:p>
          <a:p>
            <a:pPr marL="800100" lvl="1" indent="-342900">
              <a:buFont typeface="Wingdings" pitchFamily="2" charset="2"/>
              <a:buChar char="Ø"/>
            </a:pPr>
            <a:r>
              <a:rPr lang="en-US" sz="1400" dirty="0"/>
              <a:t>percentage of pixels that are not perturbed relative to the initial perturbation mask</a:t>
            </a:r>
          </a:p>
          <a:p>
            <a:pPr marL="285750" indent="-285750">
              <a:buFont typeface="Arial" panose="020B0604020202020204" pitchFamily="34" charset="0"/>
              <a:buChar char="•"/>
            </a:pPr>
            <a:endParaRPr lang="en-US" sz="1400" dirty="0"/>
          </a:p>
          <a:p>
            <a:pPr marL="742950" lvl="1" indent="-285750">
              <a:buFont typeface="Wingdings" pitchFamily="2" charset="2"/>
              <a:buChar char="Ø"/>
            </a:pPr>
            <a:endParaRPr lang="en-US" sz="1400" dirty="0"/>
          </a:p>
          <a:p>
            <a:endParaRPr lang="en-US" sz="1400" dirty="0"/>
          </a:p>
        </p:txBody>
      </p:sp>
    </p:spTree>
    <p:extLst>
      <p:ext uri="{BB962C8B-B14F-4D97-AF65-F5344CB8AC3E}">
        <p14:creationId xmlns:p14="http://schemas.microsoft.com/office/powerpoint/2010/main" val="22944154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9A5AC0-9FFC-824E-9462-07214DD6D2FF}"/>
              </a:ext>
            </a:extLst>
          </p:cNvPr>
          <p:cNvSpPr>
            <a:spLocks noGrp="1"/>
          </p:cNvSpPr>
          <p:nvPr>
            <p:ph type="title"/>
          </p:nvPr>
        </p:nvSpPr>
        <p:spPr>
          <a:xfrm>
            <a:off x="888362" y="1167384"/>
            <a:ext cx="7367274" cy="800219"/>
          </a:xfrm>
        </p:spPr>
        <p:txBody>
          <a:bodyPr/>
          <a:lstStyle/>
          <a:p>
            <a:r>
              <a:rPr lang="en-US" dirty="0"/>
              <a:t> </a:t>
            </a:r>
          </a:p>
        </p:txBody>
      </p:sp>
      <p:sp>
        <p:nvSpPr>
          <p:cNvPr id="7" name="object 2">
            <a:extLst>
              <a:ext uri="{FF2B5EF4-FFF2-40B4-BE49-F238E27FC236}">
                <a16:creationId xmlns:a16="http://schemas.microsoft.com/office/drawing/2014/main" id="{0A586B7D-F2F5-8E4B-A95F-19306B6F19D8}"/>
              </a:ext>
            </a:extLst>
          </p:cNvPr>
          <p:cNvSpPr/>
          <p:nvPr/>
        </p:nvSpPr>
        <p:spPr>
          <a:xfrm>
            <a:off x="1511399" y="590550"/>
            <a:ext cx="6121400" cy="15240"/>
          </a:xfrm>
          <a:custGeom>
            <a:avLst/>
            <a:gdLst/>
            <a:ahLst/>
            <a:cxnLst/>
            <a:rect l="l" t="t" r="r" b="b"/>
            <a:pathLst>
              <a:path w="6121400" h="15240">
                <a:moveTo>
                  <a:pt x="0" y="0"/>
                </a:moveTo>
                <a:lnTo>
                  <a:pt x="6121199" y="14999"/>
                </a:lnTo>
              </a:path>
            </a:pathLst>
          </a:custGeom>
          <a:ln w="9524">
            <a:solidFill>
              <a:srgbClr val="595959"/>
            </a:solidFill>
          </a:ln>
        </p:spPr>
        <p:txBody>
          <a:bodyPr wrap="square" lIns="0" tIns="0" rIns="0" bIns="0" rtlCol="0"/>
          <a:lstStyle/>
          <a:p>
            <a:endParaRPr/>
          </a:p>
        </p:txBody>
      </p:sp>
      <p:sp>
        <p:nvSpPr>
          <p:cNvPr id="9" name="object 3">
            <a:extLst>
              <a:ext uri="{FF2B5EF4-FFF2-40B4-BE49-F238E27FC236}">
                <a16:creationId xmlns:a16="http://schemas.microsoft.com/office/drawing/2014/main" id="{4C3017F0-9554-6A4C-83E2-52A34F7448A1}"/>
              </a:ext>
            </a:extLst>
          </p:cNvPr>
          <p:cNvSpPr txBox="1">
            <a:spLocks/>
          </p:cNvSpPr>
          <p:nvPr/>
        </p:nvSpPr>
        <p:spPr>
          <a:xfrm>
            <a:off x="1433347" y="187048"/>
            <a:ext cx="6822289" cy="320601"/>
          </a:xfrm>
          <a:prstGeom prst="rect">
            <a:avLst/>
          </a:prstGeom>
        </p:spPr>
        <p:txBody>
          <a:bodyPr vert="horz" wrap="square" lIns="0" tIns="12700" rIns="0" bIns="0" rtlCol="0">
            <a:spAutoFit/>
          </a:bodyPr>
          <a:lstStyle>
            <a:lvl1pPr>
              <a:defRPr sz="5200" b="0" i="0">
                <a:solidFill>
                  <a:schemeClr val="tx1"/>
                </a:solidFill>
                <a:latin typeface="Arial"/>
                <a:ea typeface="+mj-ea"/>
                <a:cs typeface="Arial"/>
              </a:defRPr>
            </a:lvl1pPr>
          </a:lstStyle>
          <a:p>
            <a:pPr marL="12700">
              <a:spcBef>
                <a:spcPts val="100"/>
              </a:spcBef>
            </a:pPr>
            <a:r>
              <a:rPr lang="en-US" sz="2000" b="1" kern="0" dirty="0"/>
              <a:t>2. Adaptive Indirect Attack on PSANet</a:t>
            </a:r>
          </a:p>
        </p:txBody>
      </p:sp>
      <p:sp>
        <p:nvSpPr>
          <p:cNvPr id="10" name="object 47">
            <a:extLst>
              <a:ext uri="{FF2B5EF4-FFF2-40B4-BE49-F238E27FC236}">
                <a16:creationId xmlns:a16="http://schemas.microsoft.com/office/drawing/2014/main" id="{195FE821-C76D-AA48-9A8A-F09A635735CE}"/>
              </a:ext>
            </a:extLst>
          </p:cNvPr>
          <p:cNvSpPr txBox="1">
            <a:spLocks noGrp="1"/>
          </p:cNvSpPr>
          <p:nvPr>
            <p:ph type="sldNum" sz="quarter" idx="7"/>
          </p:nvPr>
        </p:nvSpPr>
        <p:spPr>
          <a:xfrm>
            <a:off x="8863359" y="4944090"/>
            <a:ext cx="220979" cy="213995"/>
          </a:xfrm>
          <a:prstGeom prst="rect">
            <a:avLst/>
          </a:prstGeom>
        </p:spPr>
        <p:txBody>
          <a:bodyPr vert="horz" wrap="square" lIns="0" tIns="15875" rIns="0" bIns="0" rtlCol="0">
            <a:spAutoFit/>
          </a:bodyPr>
          <a:lstStyle/>
          <a:p>
            <a:pPr marL="25400">
              <a:lnSpc>
                <a:spcPct val="100000"/>
              </a:lnSpc>
              <a:spcBef>
                <a:spcPts val="125"/>
              </a:spcBef>
            </a:pPr>
            <a:fld id="{81D60167-4931-47E6-BA6A-407CBD079E47}" type="slidenum">
              <a:rPr dirty="0"/>
              <a:t>14</a:t>
            </a:fld>
            <a:endParaRPr dirty="0"/>
          </a:p>
        </p:txBody>
      </p:sp>
      <p:sp>
        <p:nvSpPr>
          <p:cNvPr id="11" name="TextBox 10">
            <a:extLst>
              <a:ext uri="{FF2B5EF4-FFF2-40B4-BE49-F238E27FC236}">
                <a16:creationId xmlns:a16="http://schemas.microsoft.com/office/drawing/2014/main" id="{062FDDF8-A76C-984B-A0D1-929F3EE47EE0}"/>
              </a:ext>
            </a:extLst>
          </p:cNvPr>
          <p:cNvSpPr txBox="1"/>
          <p:nvPr/>
        </p:nvSpPr>
        <p:spPr>
          <a:xfrm>
            <a:off x="1447800" y="661453"/>
            <a:ext cx="5959654" cy="738664"/>
          </a:xfrm>
          <a:prstGeom prst="rect">
            <a:avLst/>
          </a:prstGeom>
          <a:noFill/>
          <a:ln>
            <a:noFill/>
          </a:ln>
        </p:spPr>
        <p:txBody>
          <a:bodyPr wrap="square" rtlCol="0">
            <a:spAutoFit/>
          </a:bodyPr>
          <a:lstStyle/>
          <a:p>
            <a:pPr marL="285750" indent="-285750">
              <a:buFont typeface="Arial" panose="020B0604020202020204" pitchFamily="34" charset="0"/>
              <a:buChar char="•"/>
            </a:pPr>
            <a:r>
              <a:rPr lang="en-US" sz="1400" dirty="0"/>
              <a:t>Perturbation location</a:t>
            </a:r>
          </a:p>
          <a:p>
            <a:pPr marL="742950" lvl="1" indent="-285750">
              <a:buFont typeface="Arial" panose="020B0604020202020204" pitchFamily="34" charset="0"/>
              <a:buChar char="•"/>
            </a:pPr>
            <a:r>
              <a:rPr lang="en-US" sz="1400" dirty="0"/>
              <a:t>Confined to few patches in static regions</a:t>
            </a:r>
          </a:p>
          <a:p>
            <a:pPr marL="742950" lvl="1" indent="-285750">
              <a:buFont typeface="Arial" panose="020B0604020202020204" pitchFamily="34" charset="0"/>
              <a:buChar char="•"/>
            </a:pPr>
            <a:r>
              <a:rPr lang="en-US" sz="1400" dirty="0"/>
              <a:t>Optimized by group sparsity prior at patch level</a:t>
            </a:r>
          </a:p>
        </p:txBody>
      </p:sp>
      <p:sp>
        <p:nvSpPr>
          <p:cNvPr id="12" name="TextBox 11">
            <a:extLst>
              <a:ext uri="{FF2B5EF4-FFF2-40B4-BE49-F238E27FC236}">
                <a16:creationId xmlns:a16="http://schemas.microsoft.com/office/drawing/2014/main" id="{B85D5678-2921-D049-9041-2117C716F8FD}"/>
              </a:ext>
            </a:extLst>
          </p:cNvPr>
          <p:cNvSpPr txBox="1"/>
          <p:nvPr/>
        </p:nvSpPr>
        <p:spPr>
          <a:xfrm>
            <a:off x="3328538" y="4650745"/>
            <a:ext cx="1751161" cy="261610"/>
          </a:xfrm>
          <a:prstGeom prst="rect">
            <a:avLst/>
          </a:prstGeom>
          <a:noFill/>
        </p:spPr>
        <p:txBody>
          <a:bodyPr wrap="square" rtlCol="0">
            <a:spAutoFit/>
          </a:bodyPr>
          <a:lstStyle/>
          <a:p>
            <a:r>
              <a:rPr lang="en-US" sz="1100" b="1" dirty="0">
                <a:solidFill>
                  <a:srgbClr val="C00000"/>
                </a:solidFill>
              </a:rPr>
              <a:t>PASCAL VOC</a:t>
            </a:r>
          </a:p>
        </p:txBody>
      </p:sp>
      <p:grpSp>
        <p:nvGrpSpPr>
          <p:cNvPr id="3" name="Group 2">
            <a:extLst>
              <a:ext uri="{FF2B5EF4-FFF2-40B4-BE49-F238E27FC236}">
                <a16:creationId xmlns:a16="http://schemas.microsoft.com/office/drawing/2014/main" id="{5FF76EAE-3571-1542-B199-477A25471A29}"/>
              </a:ext>
            </a:extLst>
          </p:cNvPr>
          <p:cNvGrpSpPr/>
          <p:nvPr/>
        </p:nvGrpSpPr>
        <p:grpSpPr>
          <a:xfrm>
            <a:off x="1676401" y="1359952"/>
            <a:ext cx="4419599" cy="3345398"/>
            <a:chOff x="152400" y="1455780"/>
            <a:chExt cx="4038600" cy="3245949"/>
          </a:xfrm>
        </p:grpSpPr>
        <p:pic>
          <p:nvPicPr>
            <p:cNvPr id="4" name="Picture 3">
              <a:extLst>
                <a:ext uri="{FF2B5EF4-FFF2-40B4-BE49-F238E27FC236}">
                  <a16:creationId xmlns:a16="http://schemas.microsoft.com/office/drawing/2014/main" id="{79B6BB27-D854-5740-91DF-A194CE067099}"/>
                </a:ext>
              </a:extLst>
            </p:cNvPr>
            <p:cNvPicPr>
              <a:picLocks noChangeAspect="1"/>
            </p:cNvPicPr>
            <p:nvPr/>
          </p:nvPicPr>
          <p:blipFill rotWithShape="1">
            <a:blip r:embed="rId3">
              <a:extLst>
                <a:ext uri="{28A0092B-C50C-407E-A947-70E740481C1C}">
                  <a14:useLocalDpi xmlns:a14="http://schemas.microsoft.com/office/drawing/2010/main" val="0"/>
                </a:ext>
              </a:extLst>
            </a:blip>
            <a:srcRect r="50833"/>
            <a:stretch/>
          </p:blipFill>
          <p:spPr>
            <a:xfrm>
              <a:off x="152400" y="1455780"/>
              <a:ext cx="4038600" cy="3245949"/>
            </a:xfrm>
            <a:prstGeom prst="rect">
              <a:avLst/>
            </a:prstGeom>
          </p:spPr>
        </p:pic>
        <p:sp>
          <p:nvSpPr>
            <p:cNvPr id="22" name="TextBox 21">
              <a:extLst>
                <a:ext uri="{FF2B5EF4-FFF2-40B4-BE49-F238E27FC236}">
                  <a16:creationId xmlns:a16="http://schemas.microsoft.com/office/drawing/2014/main" id="{39366CAC-2BED-9C46-BA38-A22E47250863}"/>
                </a:ext>
              </a:extLst>
            </p:cNvPr>
            <p:cNvSpPr txBox="1"/>
            <p:nvPr/>
          </p:nvSpPr>
          <p:spPr>
            <a:xfrm>
              <a:off x="3168650" y="1580676"/>
              <a:ext cx="228600" cy="152400"/>
            </a:xfrm>
            <a:prstGeom prst="rect">
              <a:avLst/>
            </a:prstGeom>
            <a:solidFill>
              <a:schemeClr val="bg1"/>
            </a:solidFill>
          </p:spPr>
          <p:txBody>
            <a:bodyPr wrap="square" rtlCol="0">
              <a:spAutoFit/>
            </a:bodyPr>
            <a:lstStyle/>
            <a:p>
              <a:endParaRPr lang="en-US" dirty="0"/>
            </a:p>
          </p:txBody>
        </p:sp>
        <p:sp>
          <p:nvSpPr>
            <p:cNvPr id="23" name="TextBox 22">
              <a:extLst>
                <a:ext uri="{FF2B5EF4-FFF2-40B4-BE49-F238E27FC236}">
                  <a16:creationId xmlns:a16="http://schemas.microsoft.com/office/drawing/2014/main" id="{2CA4BD11-BEEE-444C-96FC-C946CFFEC69C}"/>
                </a:ext>
              </a:extLst>
            </p:cNvPr>
            <p:cNvSpPr txBox="1"/>
            <p:nvPr/>
          </p:nvSpPr>
          <p:spPr>
            <a:xfrm>
              <a:off x="2362200" y="1553921"/>
              <a:ext cx="200025" cy="179155"/>
            </a:xfrm>
            <a:prstGeom prst="rect">
              <a:avLst/>
            </a:prstGeom>
            <a:solidFill>
              <a:schemeClr val="bg1"/>
            </a:solidFill>
          </p:spPr>
          <p:txBody>
            <a:bodyPr wrap="square" rtlCol="0">
              <a:spAutoFit/>
            </a:bodyPr>
            <a:lstStyle/>
            <a:p>
              <a:endParaRPr lang="en-US" dirty="0"/>
            </a:p>
          </p:txBody>
        </p:sp>
        <p:sp>
          <p:nvSpPr>
            <p:cNvPr id="24" name="TextBox 23">
              <a:extLst>
                <a:ext uri="{FF2B5EF4-FFF2-40B4-BE49-F238E27FC236}">
                  <a16:creationId xmlns:a16="http://schemas.microsoft.com/office/drawing/2014/main" id="{D406C2BA-13DF-2F4B-B72A-FABF961BA5FF}"/>
                </a:ext>
              </a:extLst>
            </p:cNvPr>
            <p:cNvSpPr txBox="1"/>
            <p:nvPr/>
          </p:nvSpPr>
          <p:spPr>
            <a:xfrm>
              <a:off x="409894" y="1581150"/>
              <a:ext cx="152400" cy="152400"/>
            </a:xfrm>
            <a:prstGeom prst="rect">
              <a:avLst/>
            </a:prstGeom>
            <a:solidFill>
              <a:schemeClr val="bg1"/>
            </a:solidFill>
          </p:spPr>
          <p:txBody>
            <a:bodyPr wrap="square" rtlCol="0">
              <a:spAutoFit/>
            </a:bodyPr>
            <a:lstStyle/>
            <a:p>
              <a:endParaRPr lang="en-US" dirty="0"/>
            </a:p>
          </p:txBody>
        </p:sp>
        <p:sp>
          <p:nvSpPr>
            <p:cNvPr id="25" name="TextBox 24">
              <a:extLst>
                <a:ext uri="{FF2B5EF4-FFF2-40B4-BE49-F238E27FC236}">
                  <a16:creationId xmlns:a16="http://schemas.microsoft.com/office/drawing/2014/main" id="{8DAC6E49-B603-3D43-97A4-07469D25C1B3}"/>
                </a:ext>
              </a:extLst>
            </p:cNvPr>
            <p:cNvSpPr txBox="1"/>
            <p:nvPr/>
          </p:nvSpPr>
          <p:spPr>
            <a:xfrm>
              <a:off x="1492250" y="1630840"/>
              <a:ext cx="107950" cy="102710"/>
            </a:xfrm>
            <a:prstGeom prst="rect">
              <a:avLst/>
            </a:prstGeom>
            <a:solidFill>
              <a:schemeClr val="bg1"/>
            </a:solidFill>
          </p:spPr>
          <p:txBody>
            <a:bodyPr wrap="square" rtlCol="0">
              <a:spAutoFit/>
            </a:bodyPr>
            <a:lstStyle/>
            <a:p>
              <a:endParaRPr lang="en-US" dirty="0"/>
            </a:p>
          </p:txBody>
        </p:sp>
      </p:grpSp>
    </p:spTree>
    <p:extLst>
      <p:ext uri="{BB962C8B-B14F-4D97-AF65-F5344CB8AC3E}">
        <p14:creationId xmlns:p14="http://schemas.microsoft.com/office/powerpoint/2010/main" val="17450263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9A5AC0-9FFC-824E-9462-07214DD6D2FF}"/>
              </a:ext>
            </a:extLst>
          </p:cNvPr>
          <p:cNvSpPr>
            <a:spLocks noGrp="1"/>
          </p:cNvSpPr>
          <p:nvPr>
            <p:ph type="title"/>
          </p:nvPr>
        </p:nvSpPr>
        <p:spPr>
          <a:xfrm>
            <a:off x="888362" y="1167384"/>
            <a:ext cx="7367274" cy="800219"/>
          </a:xfrm>
        </p:spPr>
        <p:txBody>
          <a:bodyPr/>
          <a:lstStyle/>
          <a:p>
            <a:r>
              <a:rPr lang="en-US" dirty="0"/>
              <a:t> </a:t>
            </a:r>
          </a:p>
        </p:txBody>
      </p:sp>
      <p:sp>
        <p:nvSpPr>
          <p:cNvPr id="7" name="object 2">
            <a:extLst>
              <a:ext uri="{FF2B5EF4-FFF2-40B4-BE49-F238E27FC236}">
                <a16:creationId xmlns:a16="http://schemas.microsoft.com/office/drawing/2014/main" id="{0A586B7D-F2F5-8E4B-A95F-19306B6F19D8}"/>
              </a:ext>
            </a:extLst>
          </p:cNvPr>
          <p:cNvSpPr/>
          <p:nvPr/>
        </p:nvSpPr>
        <p:spPr>
          <a:xfrm>
            <a:off x="1511399" y="590550"/>
            <a:ext cx="6121400" cy="15240"/>
          </a:xfrm>
          <a:custGeom>
            <a:avLst/>
            <a:gdLst/>
            <a:ahLst/>
            <a:cxnLst/>
            <a:rect l="l" t="t" r="r" b="b"/>
            <a:pathLst>
              <a:path w="6121400" h="15240">
                <a:moveTo>
                  <a:pt x="0" y="0"/>
                </a:moveTo>
                <a:lnTo>
                  <a:pt x="6121199" y="14999"/>
                </a:lnTo>
              </a:path>
            </a:pathLst>
          </a:custGeom>
          <a:ln w="9524">
            <a:solidFill>
              <a:srgbClr val="595959"/>
            </a:solidFill>
          </a:ln>
        </p:spPr>
        <p:txBody>
          <a:bodyPr wrap="square" lIns="0" tIns="0" rIns="0" bIns="0" rtlCol="0"/>
          <a:lstStyle/>
          <a:p>
            <a:endParaRPr/>
          </a:p>
        </p:txBody>
      </p:sp>
      <p:sp>
        <p:nvSpPr>
          <p:cNvPr id="9" name="object 3">
            <a:extLst>
              <a:ext uri="{FF2B5EF4-FFF2-40B4-BE49-F238E27FC236}">
                <a16:creationId xmlns:a16="http://schemas.microsoft.com/office/drawing/2014/main" id="{4C3017F0-9554-6A4C-83E2-52A34F7448A1}"/>
              </a:ext>
            </a:extLst>
          </p:cNvPr>
          <p:cNvSpPr txBox="1">
            <a:spLocks/>
          </p:cNvSpPr>
          <p:nvPr/>
        </p:nvSpPr>
        <p:spPr>
          <a:xfrm>
            <a:off x="1433347" y="187048"/>
            <a:ext cx="6822289" cy="320601"/>
          </a:xfrm>
          <a:prstGeom prst="rect">
            <a:avLst/>
          </a:prstGeom>
        </p:spPr>
        <p:txBody>
          <a:bodyPr vert="horz" wrap="square" lIns="0" tIns="12700" rIns="0" bIns="0" rtlCol="0">
            <a:spAutoFit/>
          </a:bodyPr>
          <a:lstStyle>
            <a:lvl1pPr>
              <a:defRPr sz="5200" b="0" i="0">
                <a:solidFill>
                  <a:schemeClr val="tx1"/>
                </a:solidFill>
                <a:latin typeface="Arial"/>
                <a:ea typeface="+mj-ea"/>
                <a:cs typeface="Arial"/>
              </a:defRPr>
            </a:lvl1pPr>
          </a:lstStyle>
          <a:p>
            <a:pPr marL="12700">
              <a:spcBef>
                <a:spcPts val="100"/>
              </a:spcBef>
            </a:pPr>
            <a:r>
              <a:rPr lang="en-US" sz="2000" b="1" kern="0" dirty="0"/>
              <a:t>2. Adaptive Indirect Attack on PSANet</a:t>
            </a:r>
          </a:p>
        </p:txBody>
      </p:sp>
      <p:sp>
        <p:nvSpPr>
          <p:cNvPr id="10" name="object 47">
            <a:extLst>
              <a:ext uri="{FF2B5EF4-FFF2-40B4-BE49-F238E27FC236}">
                <a16:creationId xmlns:a16="http://schemas.microsoft.com/office/drawing/2014/main" id="{195FE821-C76D-AA48-9A8A-F09A635735CE}"/>
              </a:ext>
            </a:extLst>
          </p:cNvPr>
          <p:cNvSpPr txBox="1">
            <a:spLocks noGrp="1"/>
          </p:cNvSpPr>
          <p:nvPr>
            <p:ph type="sldNum" sz="quarter" idx="7"/>
          </p:nvPr>
        </p:nvSpPr>
        <p:spPr>
          <a:xfrm>
            <a:off x="8863359" y="4944090"/>
            <a:ext cx="220979" cy="213995"/>
          </a:xfrm>
          <a:prstGeom prst="rect">
            <a:avLst/>
          </a:prstGeom>
        </p:spPr>
        <p:txBody>
          <a:bodyPr vert="horz" wrap="square" lIns="0" tIns="15875" rIns="0" bIns="0" rtlCol="0">
            <a:spAutoFit/>
          </a:bodyPr>
          <a:lstStyle/>
          <a:p>
            <a:pPr marL="25400">
              <a:lnSpc>
                <a:spcPct val="100000"/>
              </a:lnSpc>
              <a:spcBef>
                <a:spcPts val="125"/>
              </a:spcBef>
            </a:pPr>
            <a:fld id="{81D60167-4931-47E6-BA6A-407CBD079E47}" type="slidenum">
              <a:rPr dirty="0"/>
              <a:t>15</a:t>
            </a:fld>
            <a:endParaRPr dirty="0"/>
          </a:p>
        </p:txBody>
      </p:sp>
      <p:sp>
        <p:nvSpPr>
          <p:cNvPr id="11" name="TextBox 10">
            <a:extLst>
              <a:ext uri="{FF2B5EF4-FFF2-40B4-BE49-F238E27FC236}">
                <a16:creationId xmlns:a16="http://schemas.microsoft.com/office/drawing/2014/main" id="{062FDDF8-A76C-984B-A0D1-929F3EE47EE0}"/>
              </a:ext>
            </a:extLst>
          </p:cNvPr>
          <p:cNvSpPr txBox="1"/>
          <p:nvPr/>
        </p:nvSpPr>
        <p:spPr>
          <a:xfrm>
            <a:off x="1447800" y="661453"/>
            <a:ext cx="5959654" cy="738664"/>
          </a:xfrm>
          <a:prstGeom prst="rect">
            <a:avLst/>
          </a:prstGeom>
          <a:noFill/>
          <a:ln>
            <a:noFill/>
          </a:ln>
        </p:spPr>
        <p:txBody>
          <a:bodyPr wrap="square" rtlCol="0">
            <a:spAutoFit/>
          </a:bodyPr>
          <a:lstStyle/>
          <a:p>
            <a:pPr marL="285750" indent="-285750">
              <a:buFont typeface="Arial" panose="020B0604020202020204" pitchFamily="34" charset="0"/>
              <a:buChar char="•"/>
            </a:pPr>
            <a:r>
              <a:rPr lang="en-US" sz="1400" dirty="0"/>
              <a:t>Perturbation location</a:t>
            </a:r>
          </a:p>
          <a:p>
            <a:pPr marL="742950" lvl="1" indent="-285750">
              <a:buFont typeface="Arial" panose="020B0604020202020204" pitchFamily="34" charset="0"/>
              <a:buChar char="•"/>
            </a:pPr>
            <a:r>
              <a:rPr lang="en-US" sz="1400" dirty="0"/>
              <a:t>Confined to few patches in static regions</a:t>
            </a:r>
          </a:p>
          <a:p>
            <a:pPr marL="742950" lvl="1" indent="-285750">
              <a:buFont typeface="Arial" panose="020B0604020202020204" pitchFamily="34" charset="0"/>
              <a:buChar char="•"/>
            </a:pPr>
            <a:r>
              <a:rPr lang="en-US" sz="1400" dirty="0"/>
              <a:t>Optimized by group sparsity prior at patch level</a:t>
            </a:r>
          </a:p>
        </p:txBody>
      </p:sp>
      <p:sp>
        <p:nvSpPr>
          <p:cNvPr id="13" name="TextBox 12">
            <a:extLst>
              <a:ext uri="{FF2B5EF4-FFF2-40B4-BE49-F238E27FC236}">
                <a16:creationId xmlns:a16="http://schemas.microsoft.com/office/drawing/2014/main" id="{B5414225-DBFB-BD44-A143-3767CCA95AA6}"/>
              </a:ext>
            </a:extLst>
          </p:cNvPr>
          <p:cNvSpPr txBox="1"/>
          <p:nvPr/>
        </p:nvSpPr>
        <p:spPr>
          <a:xfrm>
            <a:off x="3505200" y="4786376"/>
            <a:ext cx="1600200" cy="261610"/>
          </a:xfrm>
          <a:prstGeom prst="rect">
            <a:avLst/>
          </a:prstGeom>
          <a:noFill/>
        </p:spPr>
        <p:txBody>
          <a:bodyPr wrap="square" rtlCol="0">
            <a:spAutoFit/>
          </a:bodyPr>
          <a:lstStyle/>
          <a:p>
            <a:r>
              <a:rPr lang="en-US" sz="1100" b="1" dirty="0">
                <a:solidFill>
                  <a:srgbClr val="C00000"/>
                </a:solidFill>
              </a:rPr>
              <a:t>PASCAL VOC</a:t>
            </a:r>
          </a:p>
        </p:txBody>
      </p:sp>
      <p:grpSp>
        <p:nvGrpSpPr>
          <p:cNvPr id="5" name="Group 4">
            <a:extLst>
              <a:ext uri="{FF2B5EF4-FFF2-40B4-BE49-F238E27FC236}">
                <a16:creationId xmlns:a16="http://schemas.microsoft.com/office/drawing/2014/main" id="{7D0930F4-D2B7-8344-BF53-A4114BB36542}"/>
              </a:ext>
            </a:extLst>
          </p:cNvPr>
          <p:cNvGrpSpPr/>
          <p:nvPr/>
        </p:nvGrpSpPr>
        <p:grpSpPr>
          <a:xfrm>
            <a:off x="1905000" y="1400116"/>
            <a:ext cx="4069695" cy="3457633"/>
            <a:chOff x="4495481" y="1426663"/>
            <a:chExt cx="3841095" cy="3263104"/>
          </a:xfrm>
        </p:grpSpPr>
        <p:pic>
          <p:nvPicPr>
            <p:cNvPr id="8" name="Picture 7">
              <a:extLst>
                <a:ext uri="{FF2B5EF4-FFF2-40B4-BE49-F238E27FC236}">
                  <a16:creationId xmlns:a16="http://schemas.microsoft.com/office/drawing/2014/main" id="{EC59D937-740D-9B49-8101-97B4713B1D19}"/>
                </a:ext>
              </a:extLst>
            </p:cNvPr>
            <p:cNvPicPr>
              <a:picLocks noChangeAspect="1"/>
            </p:cNvPicPr>
            <p:nvPr/>
          </p:nvPicPr>
          <p:blipFill rotWithShape="1">
            <a:blip r:embed="rId3">
              <a:extLst>
                <a:ext uri="{28A0092B-C50C-407E-A947-70E740481C1C}">
                  <a14:useLocalDpi xmlns:a14="http://schemas.microsoft.com/office/drawing/2010/main" val="0"/>
                </a:ext>
              </a:extLst>
            </a:blip>
            <a:srcRect l="50000" r="3333"/>
            <a:stretch/>
          </p:blipFill>
          <p:spPr>
            <a:xfrm>
              <a:off x="4571999" y="1426663"/>
              <a:ext cx="3764577" cy="3263104"/>
            </a:xfrm>
            <a:prstGeom prst="rect">
              <a:avLst/>
            </a:prstGeom>
          </p:spPr>
        </p:pic>
        <p:sp>
          <p:nvSpPr>
            <p:cNvPr id="17" name="TextBox 16">
              <a:extLst>
                <a:ext uri="{FF2B5EF4-FFF2-40B4-BE49-F238E27FC236}">
                  <a16:creationId xmlns:a16="http://schemas.microsoft.com/office/drawing/2014/main" id="{34506A3B-05B6-F64E-B907-F26FF5B3B952}"/>
                </a:ext>
              </a:extLst>
            </p:cNvPr>
            <p:cNvSpPr txBox="1"/>
            <p:nvPr/>
          </p:nvSpPr>
          <p:spPr>
            <a:xfrm>
              <a:off x="5562600" y="1581150"/>
              <a:ext cx="152400" cy="130658"/>
            </a:xfrm>
            <a:prstGeom prst="rect">
              <a:avLst/>
            </a:prstGeom>
            <a:solidFill>
              <a:schemeClr val="bg1"/>
            </a:solidFill>
          </p:spPr>
          <p:txBody>
            <a:bodyPr wrap="square" rtlCol="0">
              <a:spAutoFit/>
            </a:bodyPr>
            <a:lstStyle/>
            <a:p>
              <a:endParaRPr lang="en-US" dirty="0"/>
            </a:p>
          </p:txBody>
        </p:sp>
        <p:sp>
          <p:nvSpPr>
            <p:cNvPr id="18" name="TextBox 17">
              <a:extLst>
                <a:ext uri="{FF2B5EF4-FFF2-40B4-BE49-F238E27FC236}">
                  <a16:creationId xmlns:a16="http://schemas.microsoft.com/office/drawing/2014/main" id="{80DE0420-E50B-C846-8586-0022DF5A6532}"/>
                </a:ext>
              </a:extLst>
            </p:cNvPr>
            <p:cNvSpPr txBox="1"/>
            <p:nvPr/>
          </p:nvSpPr>
          <p:spPr>
            <a:xfrm>
              <a:off x="6476362" y="1567493"/>
              <a:ext cx="152400" cy="130658"/>
            </a:xfrm>
            <a:prstGeom prst="rect">
              <a:avLst/>
            </a:prstGeom>
            <a:solidFill>
              <a:schemeClr val="bg1"/>
            </a:solidFill>
          </p:spPr>
          <p:txBody>
            <a:bodyPr wrap="square" rtlCol="0">
              <a:spAutoFit/>
            </a:bodyPr>
            <a:lstStyle/>
            <a:p>
              <a:endParaRPr lang="en-US" dirty="0"/>
            </a:p>
          </p:txBody>
        </p:sp>
        <p:sp>
          <p:nvSpPr>
            <p:cNvPr id="19" name="TextBox 18">
              <a:extLst>
                <a:ext uri="{FF2B5EF4-FFF2-40B4-BE49-F238E27FC236}">
                  <a16:creationId xmlns:a16="http://schemas.microsoft.com/office/drawing/2014/main" id="{BAFCD40A-6DF3-1546-97AE-6D9AC9A9A27A}"/>
                </a:ext>
              </a:extLst>
            </p:cNvPr>
            <p:cNvSpPr txBox="1"/>
            <p:nvPr/>
          </p:nvSpPr>
          <p:spPr>
            <a:xfrm>
              <a:off x="7331254" y="1567493"/>
              <a:ext cx="152400" cy="130658"/>
            </a:xfrm>
            <a:prstGeom prst="rect">
              <a:avLst/>
            </a:prstGeom>
            <a:solidFill>
              <a:schemeClr val="bg1"/>
            </a:solidFill>
          </p:spPr>
          <p:txBody>
            <a:bodyPr wrap="square" rtlCol="0">
              <a:spAutoFit/>
            </a:bodyPr>
            <a:lstStyle/>
            <a:p>
              <a:endParaRPr lang="en-US" dirty="0"/>
            </a:p>
          </p:txBody>
        </p:sp>
        <p:sp>
          <p:nvSpPr>
            <p:cNvPr id="20" name="TextBox 19">
              <a:extLst>
                <a:ext uri="{FF2B5EF4-FFF2-40B4-BE49-F238E27FC236}">
                  <a16:creationId xmlns:a16="http://schemas.microsoft.com/office/drawing/2014/main" id="{A18F0725-F10C-454F-9740-3D69EF9C9EC0}"/>
                </a:ext>
              </a:extLst>
            </p:cNvPr>
            <p:cNvSpPr txBox="1"/>
            <p:nvPr/>
          </p:nvSpPr>
          <p:spPr>
            <a:xfrm>
              <a:off x="4495481" y="1577501"/>
              <a:ext cx="152400" cy="130658"/>
            </a:xfrm>
            <a:prstGeom prst="rect">
              <a:avLst/>
            </a:prstGeom>
            <a:solidFill>
              <a:schemeClr val="bg1"/>
            </a:solidFill>
          </p:spPr>
          <p:txBody>
            <a:bodyPr wrap="square" rtlCol="0">
              <a:spAutoFit/>
            </a:bodyPr>
            <a:lstStyle/>
            <a:p>
              <a:endParaRPr lang="en-US" dirty="0"/>
            </a:p>
          </p:txBody>
        </p:sp>
        <p:sp>
          <p:nvSpPr>
            <p:cNvPr id="21" name="TextBox 20">
              <a:extLst>
                <a:ext uri="{FF2B5EF4-FFF2-40B4-BE49-F238E27FC236}">
                  <a16:creationId xmlns:a16="http://schemas.microsoft.com/office/drawing/2014/main" id="{3CC5D5AC-44C4-1047-9CFC-9B45374880E9}"/>
                </a:ext>
              </a:extLst>
            </p:cNvPr>
            <p:cNvSpPr txBox="1"/>
            <p:nvPr/>
          </p:nvSpPr>
          <p:spPr>
            <a:xfrm>
              <a:off x="4647881" y="1729901"/>
              <a:ext cx="152400" cy="130658"/>
            </a:xfrm>
            <a:prstGeom prst="rect">
              <a:avLst/>
            </a:prstGeom>
            <a:solidFill>
              <a:schemeClr val="bg1"/>
            </a:solidFill>
          </p:spPr>
          <p:txBody>
            <a:bodyPr wrap="square" rtlCol="0">
              <a:spAutoFit/>
            </a:bodyPr>
            <a:lstStyle/>
            <a:p>
              <a:endParaRPr lang="en-US" dirty="0"/>
            </a:p>
          </p:txBody>
        </p:sp>
      </p:grpSp>
    </p:spTree>
    <p:extLst>
      <p:ext uri="{BB962C8B-B14F-4D97-AF65-F5344CB8AC3E}">
        <p14:creationId xmlns:p14="http://schemas.microsoft.com/office/powerpoint/2010/main" val="36883972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9A5AC0-9FFC-824E-9462-07214DD6D2FF}"/>
              </a:ext>
            </a:extLst>
          </p:cNvPr>
          <p:cNvSpPr>
            <a:spLocks noGrp="1"/>
          </p:cNvSpPr>
          <p:nvPr>
            <p:ph type="title"/>
          </p:nvPr>
        </p:nvSpPr>
        <p:spPr>
          <a:xfrm>
            <a:off x="888362" y="1167384"/>
            <a:ext cx="7367274" cy="800219"/>
          </a:xfrm>
        </p:spPr>
        <p:txBody>
          <a:bodyPr/>
          <a:lstStyle/>
          <a:p>
            <a:r>
              <a:rPr lang="en-US" dirty="0"/>
              <a:t> </a:t>
            </a:r>
          </a:p>
        </p:txBody>
      </p:sp>
      <p:sp>
        <p:nvSpPr>
          <p:cNvPr id="7" name="object 2">
            <a:extLst>
              <a:ext uri="{FF2B5EF4-FFF2-40B4-BE49-F238E27FC236}">
                <a16:creationId xmlns:a16="http://schemas.microsoft.com/office/drawing/2014/main" id="{0A586B7D-F2F5-8E4B-A95F-19306B6F19D8}"/>
              </a:ext>
            </a:extLst>
          </p:cNvPr>
          <p:cNvSpPr/>
          <p:nvPr/>
        </p:nvSpPr>
        <p:spPr>
          <a:xfrm>
            <a:off x="1511399" y="590550"/>
            <a:ext cx="6121400" cy="15240"/>
          </a:xfrm>
          <a:custGeom>
            <a:avLst/>
            <a:gdLst/>
            <a:ahLst/>
            <a:cxnLst/>
            <a:rect l="l" t="t" r="r" b="b"/>
            <a:pathLst>
              <a:path w="6121400" h="15240">
                <a:moveTo>
                  <a:pt x="0" y="0"/>
                </a:moveTo>
                <a:lnTo>
                  <a:pt x="6121199" y="14999"/>
                </a:lnTo>
              </a:path>
            </a:pathLst>
          </a:custGeom>
          <a:ln w="9524">
            <a:solidFill>
              <a:srgbClr val="595959"/>
            </a:solidFill>
          </a:ln>
        </p:spPr>
        <p:txBody>
          <a:bodyPr wrap="square" lIns="0" tIns="0" rIns="0" bIns="0" rtlCol="0"/>
          <a:lstStyle/>
          <a:p>
            <a:endParaRPr/>
          </a:p>
        </p:txBody>
      </p:sp>
      <p:sp>
        <p:nvSpPr>
          <p:cNvPr id="9" name="object 3">
            <a:extLst>
              <a:ext uri="{FF2B5EF4-FFF2-40B4-BE49-F238E27FC236}">
                <a16:creationId xmlns:a16="http://schemas.microsoft.com/office/drawing/2014/main" id="{4C3017F0-9554-6A4C-83E2-52A34F7448A1}"/>
              </a:ext>
            </a:extLst>
          </p:cNvPr>
          <p:cNvSpPr txBox="1">
            <a:spLocks/>
          </p:cNvSpPr>
          <p:nvPr/>
        </p:nvSpPr>
        <p:spPr>
          <a:xfrm>
            <a:off x="1433347" y="187048"/>
            <a:ext cx="6822289" cy="320601"/>
          </a:xfrm>
          <a:prstGeom prst="rect">
            <a:avLst/>
          </a:prstGeom>
        </p:spPr>
        <p:txBody>
          <a:bodyPr vert="horz" wrap="square" lIns="0" tIns="12700" rIns="0" bIns="0" rtlCol="0">
            <a:spAutoFit/>
          </a:bodyPr>
          <a:lstStyle>
            <a:lvl1pPr>
              <a:defRPr sz="5200" b="0" i="0">
                <a:solidFill>
                  <a:schemeClr val="tx1"/>
                </a:solidFill>
                <a:latin typeface="Arial"/>
                <a:ea typeface="+mj-ea"/>
                <a:cs typeface="Arial"/>
              </a:defRPr>
            </a:lvl1pPr>
          </a:lstStyle>
          <a:p>
            <a:pPr marL="12700">
              <a:spcBef>
                <a:spcPts val="100"/>
              </a:spcBef>
            </a:pPr>
            <a:r>
              <a:rPr lang="en-US" sz="2000" b="1" kern="0" dirty="0"/>
              <a:t>2. Adaptive Indirect Attack on PSANet</a:t>
            </a:r>
          </a:p>
        </p:txBody>
      </p:sp>
      <p:sp>
        <p:nvSpPr>
          <p:cNvPr id="10" name="object 47">
            <a:extLst>
              <a:ext uri="{FF2B5EF4-FFF2-40B4-BE49-F238E27FC236}">
                <a16:creationId xmlns:a16="http://schemas.microsoft.com/office/drawing/2014/main" id="{195FE821-C76D-AA48-9A8A-F09A635735CE}"/>
              </a:ext>
            </a:extLst>
          </p:cNvPr>
          <p:cNvSpPr txBox="1">
            <a:spLocks noGrp="1"/>
          </p:cNvSpPr>
          <p:nvPr>
            <p:ph type="sldNum" sz="quarter" idx="7"/>
          </p:nvPr>
        </p:nvSpPr>
        <p:spPr>
          <a:xfrm>
            <a:off x="8863359" y="4944090"/>
            <a:ext cx="220979" cy="213995"/>
          </a:xfrm>
          <a:prstGeom prst="rect">
            <a:avLst/>
          </a:prstGeom>
        </p:spPr>
        <p:txBody>
          <a:bodyPr vert="horz" wrap="square" lIns="0" tIns="15875" rIns="0" bIns="0" rtlCol="0">
            <a:spAutoFit/>
          </a:bodyPr>
          <a:lstStyle/>
          <a:p>
            <a:pPr marL="25400">
              <a:lnSpc>
                <a:spcPct val="100000"/>
              </a:lnSpc>
              <a:spcBef>
                <a:spcPts val="125"/>
              </a:spcBef>
            </a:pPr>
            <a:fld id="{81D60167-4931-47E6-BA6A-407CBD079E47}" type="slidenum">
              <a:rPr dirty="0"/>
              <a:t>16</a:t>
            </a:fld>
            <a:endParaRPr dirty="0"/>
          </a:p>
        </p:txBody>
      </p:sp>
      <p:sp>
        <p:nvSpPr>
          <p:cNvPr id="13" name="TextBox 12">
            <a:extLst>
              <a:ext uri="{FF2B5EF4-FFF2-40B4-BE49-F238E27FC236}">
                <a16:creationId xmlns:a16="http://schemas.microsoft.com/office/drawing/2014/main" id="{B5414225-DBFB-BD44-A143-3767CCA95AA6}"/>
              </a:ext>
            </a:extLst>
          </p:cNvPr>
          <p:cNvSpPr txBox="1"/>
          <p:nvPr/>
        </p:nvSpPr>
        <p:spPr>
          <a:xfrm>
            <a:off x="2971799" y="4455451"/>
            <a:ext cx="1600200" cy="261610"/>
          </a:xfrm>
          <a:prstGeom prst="rect">
            <a:avLst/>
          </a:prstGeom>
          <a:noFill/>
        </p:spPr>
        <p:txBody>
          <a:bodyPr wrap="square" rtlCol="0">
            <a:spAutoFit/>
          </a:bodyPr>
          <a:lstStyle/>
          <a:p>
            <a:r>
              <a:rPr lang="en-US" sz="1100" b="1" dirty="0">
                <a:solidFill>
                  <a:srgbClr val="C00000"/>
                </a:solidFill>
              </a:rPr>
              <a:t>PASCAL VOC</a:t>
            </a:r>
          </a:p>
        </p:txBody>
      </p:sp>
      <p:pic>
        <p:nvPicPr>
          <p:cNvPr id="15" name="Picture 14">
            <a:extLst>
              <a:ext uri="{FF2B5EF4-FFF2-40B4-BE49-F238E27FC236}">
                <a16:creationId xmlns:a16="http://schemas.microsoft.com/office/drawing/2014/main" id="{D9135ACE-CC98-EB4E-82FB-C26BA1EDBB44}"/>
              </a:ext>
            </a:extLst>
          </p:cNvPr>
          <p:cNvPicPr>
            <a:picLocks noChangeAspect="1"/>
          </p:cNvPicPr>
          <p:nvPr/>
        </p:nvPicPr>
        <p:blipFill rotWithShape="1">
          <a:blip r:embed="rId3">
            <a:extLst>
              <a:ext uri="{28A0092B-C50C-407E-A947-70E740481C1C}">
                <a14:useLocalDpi xmlns:a14="http://schemas.microsoft.com/office/drawing/2010/main" val="0"/>
              </a:ext>
            </a:extLst>
          </a:blip>
          <a:srcRect t="-141" b="48585"/>
          <a:stretch/>
        </p:blipFill>
        <p:spPr>
          <a:xfrm>
            <a:off x="1433347" y="605790"/>
            <a:ext cx="4007590" cy="3751520"/>
          </a:xfrm>
          <a:prstGeom prst="rect">
            <a:avLst/>
          </a:prstGeom>
        </p:spPr>
      </p:pic>
      <p:sp>
        <p:nvSpPr>
          <p:cNvPr id="16" name="TextBox 15">
            <a:extLst>
              <a:ext uri="{FF2B5EF4-FFF2-40B4-BE49-F238E27FC236}">
                <a16:creationId xmlns:a16="http://schemas.microsoft.com/office/drawing/2014/main" id="{9C995C54-AA6C-D84F-BF40-079323BFBADA}"/>
              </a:ext>
            </a:extLst>
          </p:cNvPr>
          <p:cNvSpPr txBox="1"/>
          <p:nvPr/>
        </p:nvSpPr>
        <p:spPr>
          <a:xfrm>
            <a:off x="5440938" y="971550"/>
            <a:ext cx="3084178" cy="1169551"/>
          </a:xfrm>
          <a:prstGeom prst="rect">
            <a:avLst/>
          </a:prstGeom>
          <a:noFill/>
          <a:ln>
            <a:noFill/>
          </a:ln>
        </p:spPr>
        <p:txBody>
          <a:bodyPr wrap="square" rtlCol="0">
            <a:spAutoFit/>
          </a:bodyPr>
          <a:lstStyle/>
          <a:p>
            <a:pPr marL="285750" indent="-285750">
              <a:buFont typeface="Arial" panose="020B0604020202020204" pitchFamily="34" charset="0"/>
              <a:buChar char="•"/>
            </a:pPr>
            <a:r>
              <a:rPr lang="en-US" sz="1400" dirty="0"/>
              <a:t>Perturbation location</a:t>
            </a:r>
          </a:p>
          <a:p>
            <a:pPr marL="742950" lvl="1" indent="-285750">
              <a:buFont typeface="Wingdings" pitchFamily="2" charset="2"/>
              <a:buChar char="Ø"/>
            </a:pPr>
            <a:r>
              <a:rPr lang="en-US" sz="1400" dirty="0"/>
              <a:t>Confined to few patches in static regions</a:t>
            </a:r>
          </a:p>
          <a:p>
            <a:pPr marL="742950" lvl="1" indent="-285750">
              <a:buFont typeface="Wingdings" pitchFamily="2" charset="2"/>
              <a:buChar char="Ø"/>
            </a:pPr>
            <a:r>
              <a:rPr lang="en-US" sz="1400" dirty="0"/>
              <a:t>Optimized by group sparsity prior at patch level</a:t>
            </a:r>
          </a:p>
        </p:txBody>
      </p:sp>
      <p:sp>
        <p:nvSpPr>
          <p:cNvPr id="23" name="TextBox 22">
            <a:extLst>
              <a:ext uri="{FF2B5EF4-FFF2-40B4-BE49-F238E27FC236}">
                <a16:creationId xmlns:a16="http://schemas.microsoft.com/office/drawing/2014/main" id="{79D5BBFC-8312-714E-8F4D-DB4CBE057719}"/>
              </a:ext>
            </a:extLst>
          </p:cNvPr>
          <p:cNvSpPr txBox="1"/>
          <p:nvPr/>
        </p:nvSpPr>
        <p:spPr>
          <a:xfrm>
            <a:off x="2286000" y="1112521"/>
            <a:ext cx="228600" cy="153004"/>
          </a:xfrm>
          <a:prstGeom prst="rect">
            <a:avLst/>
          </a:prstGeom>
          <a:noFill/>
          <a:ln>
            <a:solidFill>
              <a:srgbClr val="FF0000"/>
            </a:solidFill>
          </a:ln>
        </p:spPr>
        <p:txBody>
          <a:bodyPr wrap="square" rtlCol="0">
            <a:spAutoFit/>
          </a:bodyPr>
          <a:lstStyle/>
          <a:p>
            <a:endParaRPr lang="en-US" dirty="0"/>
          </a:p>
        </p:txBody>
      </p:sp>
      <p:sp>
        <p:nvSpPr>
          <p:cNvPr id="26" name="TextBox 25">
            <a:extLst>
              <a:ext uri="{FF2B5EF4-FFF2-40B4-BE49-F238E27FC236}">
                <a16:creationId xmlns:a16="http://schemas.microsoft.com/office/drawing/2014/main" id="{7E164ECA-1B05-8746-B6BD-2371E491B654}"/>
              </a:ext>
            </a:extLst>
          </p:cNvPr>
          <p:cNvSpPr txBox="1"/>
          <p:nvPr/>
        </p:nvSpPr>
        <p:spPr>
          <a:xfrm>
            <a:off x="2514600" y="1950688"/>
            <a:ext cx="76200" cy="131972"/>
          </a:xfrm>
          <a:prstGeom prst="rect">
            <a:avLst/>
          </a:prstGeom>
          <a:noFill/>
          <a:ln>
            <a:solidFill>
              <a:srgbClr val="FF0000"/>
            </a:solidFill>
          </a:ln>
        </p:spPr>
        <p:txBody>
          <a:bodyPr wrap="square" rtlCol="0">
            <a:spAutoFit/>
          </a:bodyPr>
          <a:lstStyle/>
          <a:p>
            <a:endParaRPr lang="en-US" dirty="0"/>
          </a:p>
        </p:txBody>
      </p:sp>
      <p:sp>
        <p:nvSpPr>
          <p:cNvPr id="27" name="TextBox 26">
            <a:extLst>
              <a:ext uri="{FF2B5EF4-FFF2-40B4-BE49-F238E27FC236}">
                <a16:creationId xmlns:a16="http://schemas.microsoft.com/office/drawing/2014/main" id="{B8A5A26F-3FD8-114C-8F3F-7B1A6ECBCC7F}"/>
              </a:ext>
            </a:extLst>
          </p:cNvPr>
          <p:cNvSpPr txBox="1"/>
          <p:nvPr/>
        </p:nvSpPr>
        <p:spPr>
          <a:xfrm>
            <a:off x="1828800" y="2266950"/>
            <a:ext cx="76200" cy="131972"/>
          </a:xfrm>
          <a:prstGeom prst="rect">
            <a:avLst/>
          </a:prstGeom>
          <a:noFill/>
          <a:ln>
            <a:solidFill>
              <a:srgbClr val="FF0000"/>
            </a:solidFill>
          </a:ln>
        </p:spPr>
        <p:txBody>
          <a:bodyPr wrap="square" rtlCol="0">
            <a:spAutoFit/>
          </a:bodyPr>
          <a:lstStyle/>
          <a:p>
            <a:endParaRPr lang="en-US" dirty="0"/>
          </a:p>
        </p:txBody>
      </p:sp>
      <p:sp>
        <p:nvSpPr>
          <p:cNvPr id="28" name="TextBox 27">
            <a:extLst>
              <a:ext uri="{FF2B5EF4-FFF2-40B4-BE49-F238E27FC236}">
                <a16:creationId xmlns:a16="http://schemas.microsoft.com/office/drawing/2014/main" id="{6C68EAB2-9BDA-5043-9D0F-E3AFA0F16A39}"/>
              </a:ext>
            </a:extLst>
          </p:cNvPr>
          <p:cNvSpPr txBox="1"/>
          <p:nvPr/>
        </p:nvSpPr>
        <p:spPr>
          <a:xfrm>
            <a:off x="1828800" y="3010823"/>
            <a:ext cx="63690" cy="303266"/>
          </a:xfrm>
          <a:prstGeom prst="rect">
            <a:avLst/>
          </a:prstGeom>
          <a:noFill/>
          <a:ln>
            <a:solidFill>
              <a:srgbClr val="FF0000"/>
            </a:solidFill>
          </a:ln>
        </p:spPr>
        <p:txBody>
          <a:bodyPr wrap="square" rtlCol="0">
            <a:spAutoFit/>
          </a:bodyPr>
          <a:lstStyle/>
          <a:p>
            <a:endParaRPr lang="en-US" dirty="0"/>
          </a:p>
        </p:txBody>
      </p:sp>
      <p:sp>
        <p:nvSpPr>
          <p:cNvPr id="29" name="TextBox 28">
            <a:extLst>
              <a:ext uri="{FF2B5EF4-FFF2-40B4-BE49-F238E27FC236}">
                <a16:creationId xmlns:a16="http://schemas.microsoft.com/office/drawing/2014/main" id="{5CDED104-49E5-D74D-8A88-0B61B51EAA51}"/>
              </a:ext>
            </a:extLst>
          </p:cNvPr>
          <p:cNvSpPr txBox="1"/>
          <p:nvPr/>
        </p:nvSpPr>
        <p:spPr>
          <a:xfrm>
            <a:off x="2209801" y="3562350"/>
            <a:ext cx="76199" cy="152400"/>
          </a:xfrm>
          <a:prstGeom prst="rect">
            <a:avLst/>
          </a:prstGeom>
          <a:noFill/>
          <a:ln>
            <a:solidFill>
              <a:srgbClr val="FF0000"/>
            </a:solidFill>
          </a:ln>
        </p:spPr>
        <p:txBody>
          <a:bodyPr wrap="square" rtlCol="0">
            <a:spAutoFit/>
          </a:bodyPr>
          <a:lstStyle/>
          <a:p>
            <a:endParaRPr lang="en-US" dirty="0"/>
          </a:p>
        </p:txBody>
      </p:sp>
      <p:sp>
        <p:nvSpPr>
          <p:cNvPr id="30" name="TextBox 29">
            <a:extLst>
              <a:ext uri="{FF2B5EF4-FFF2-40B4-BE49-F238E27FC236}">
                <a16:creationId xmlns:a16="http://schemas.microsoft.com/office/drawing/2014/main" id="{B550F6A4-BCF8-3043-90A2-46F37E0C25D4}"/>
              </a:ext>
            </a:extLst>
          </p:cNvPr>
          <p:cNvSpPr txBox="1"/>
          <p:nvPr/>
        </p:nvSpPr>
        <p:spPr>
          <a:xfrm>
            <a:off x="2208095" y="4095750"/>
            <a:ext cx="76199" cy="152400"/>
          </a:xfrm>
          <a:prstGeom prst="rect">
            <a:avLst/>
          </a:prstGeom>
          <a:noFill/>
          <a:ln>
            <a:solidFill>
              <a:srgbClr val="FF0000"/>
            </a:solidFill>
          </a:ln>
        </p:spPr>
        <p:txBody>
          <a:bodyPr wrap="square" rtlCol="0">
            <a:spAutoFit/>
          </a:bodyPr>
          <a:lstStyle/>
          <a:p>
            <a:endParaRPr lang="en-US" dirty="0"/>
          </a:p>
        </p:txBody>
      </p:sp>
    </p:spTree>
    <p:extLst>
      <p:ext uri="{BB962C8B-B14F-4D97-AF65-F5344CB8AC3E}">
        <p14:creationId xmlns:p14="http://schemas.microsoft.com/office/powerpoint/2010/main" val="26083513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9A5AC0-9FFC-824E-9462-07214DD6D2FF}"/>
              </a:ext>
            </a:extLst>
          </p:cNvPr>
          <p:cNvSpPr>
            <a:spLocks noGrp="1"/>
          </p:cNvSpPr>
          <p:nvPr>
            <p:ph type="title"/>
          </p:nvPr>
        </p:nvSpPr>
        <p:spPr>
          <a:xfrm>
            <a:off x="888362" y="1167384"/>
            <a:ext cx="7367274" cy="800219"/>
          </a:xfrm>
        </p:spPr>
        <p:txBody>
          <a:bodyPr/>
          <a:lstStyle/>
          <a:p>
            <a:r>
              <a:rPr lang="en-US" dirty="0"/>
              <a:t> </a:t>
            </a:r>
          </a:p>
        </p:txBody>
      </p:sp>
      <p:sp>
        <p:nvSpPr>
          <p:cNvPr id="7" name="object 2">
            <a:extLst>
              <a:ext uri="{FF2B5EF4-FFF2-40B4-BE49-F238E27FC236}">
                <a16:creationId xmlns:a16="http://schemas.microsoft.com/office/drawing/2014/main" id="{0A586B7D-F2F5-8E4B-A95F-19306B6F19D8}"/>
              </a:ext>
            </a:extLst>
          </p:cNvPr>
          <p:cNvSpPr/>
          <p:nvPr/>
        </p:nvSpPr>
        <p:spPr>
          <a:xfrm>
            <a:off x="1511399" y="590550"/>
            <a:ext cx="6121400" cy="15240"/>
          </a:xfrm>
          <a:custGeom>
            <a:avLst/>
            <a:gdLst/>
            <a:ahLst/>
            <a:cxnLst/>
            <a:rect l="l" t="t" r="r" b="b"/>
            <a:pathLst>
              <a:path w="6121400" h="15240">
                <a:moveTo>
                  <a:pt x="0" y="0"/>
                </a:moveTo>
                <a:lnTo>
                  <a:pt x="6121199" y="14999"/>
                </a:lnTo>
              </a:path>
            </a:pathLst>
          </a:custGeom>
          <a:ln w="9524">
            <a:solidFill>
              <a:srgbClr val="595959"/>
            </a:solidFill>
          </a:ln>
        </p:spPr>
        <p:txBody>
          <a:bodyPr wrap="square" lIns="0" tIns="0" rIns="0" bIns="0" rtlCol="0"/>
          <a:lstStyle/>
          <a:p>
            <a:endParaRPr/>
          </a:p>
        </p:txBody>
      </p:sp>
      <p:sp>
        <p:nvSpPr>
          <p:cNvPr id="9" name="object 3">
            <a:extLst>
              <a:ext uri="{FF2B5EF4-FFF2-40B4-BE49-F238E27FC236}">
                <a16:creationId xmlns:a16="http://schemas.microsoft.com/office/drawing/2014/main" id="{4C3017F0-9554-6A4C-83E2-52A34F7448A1}"/>
              </a:ext>
            </a:extLst>
          </p:cNvPr>
          <p:cNvSpPr txBox="1">
            <a:spLocks/>
          </p:cNvSpPr>
          <p:nvPr/>
        </p:nvSpPr>
        <p:spPr>
          <a:xfrm>
            <a:off x="1433347" y="187048"/>
            <a:ext cx="6822289" cy="320601"/>
          </a:xfrm>
          <a:prstGeom prst="rect">
            <a:avLst/>
          </a:prstGeom>
        </p:spPr>
        <p:txBody>
          <a:bodyPr vert="horz" wrap="square" lIns="0" tIns="12700" rIns="0" bIns="0" rtlCol="0">
            <a:spAutoFit/>
          </a:bodyPr>
          <a:lstStyle>
            <a:lvl1pPr>
              <a:defRPr sz="5200" b="0" i="0">
                <a:solidFill>
                  <a:schemeClr val="tx1"/>
                </a:solidFill>
                <a:latin typeface="Arial"/>
                <a:ea typeface="+mj-ea"/>
                <a:cs typeface="Arial"/>
              </a:defRPr>
            </a:lvl1pPr>
          </a:lstStyle>
          <a:p>
            <a:pPr marL="12700">
              <a:spcBef>
                <a:spcPts val="100"/>
              </a:spcBef>
            </a:pPr>
            <a:r>
              <a:rPr lang="en-US" sz="2000" b="1" kern="0" dirty="0"/>
              <a:t>2. Adaptive Indirect Attack on PSANet</a:t>
            </a:r>
          </a:p>
        </p:txBody>
      </p:sp>
      <p:sp>
        <p:nvSpPr>
          <p:cNvPr id="10" name="object 47">
            <a:extLst>
              <a:ext uri="{FF2B5EF4-FFF2-40B4-BE49-F238E27FC236}">
                <a16:creationId xmlns:a16="http://schemas.microsoft.com/office/drawing/2014/main" id="{195FE821-C76D-AA48-9A8A-F09A635735CE}"/>
              </a:ext>
            </a:extLst>
          </p:cNvPr>
          <p:cNvSpPr txBox="1">
            <a:spLocks noGrp="1"/>
          </p:cNvSpPr>
          <p:nvPr>
            <p:ph type="sldNum" sz="quarter" idx="7"/>
          </p:nvPr>
        </p:nvSpPr>
        <p:spPr>
          <a:xfrm>
            <a:off x="8863359" y="4944090"/>
            <a:ext cx="220979" cy="213995"/>
          </a:xfrm>
          <a:prstGeom prst="rect">
            <a:avLst/>
          </a:prstGeom>
        </p:spPr>
        <p:txBody>
          <a:bodyPr vert="horz" wrap="square" lIns="0" tIns="15875" rIns="0" bIns="0" rtlCol="0">
            <a:spAutoFit/>
          </a:bodyPr>
          <a:lstStyle/>
          <a:p>
            <a:pPr marL="25400">
              <a:lnSpc>
                <a:spcPct val="100000"/>
              </a:lnSpc>
              <a:spcBef>
                <a:spcPts val="125"/>
              </a:spcBef>
            </a:pPr>
            <a:fld id="{81D60167-4931-47E6-BA6A-407CBD079E47}" type="slidenum">
              <a:rPr dirty="0"/>
              <a:t>17</a:t>
            </a:fld>
            <a:endParaRPr dirty="0"/>
          </a:p>
        </p:txBody>
      </p:sp>
      <p:sp>
        <p:nvSpPr>
          <p:cNvPr id="11" name="TextBox 10">
            <a:extLst>
              <a:ext uri="{FF2B5EF4-FFF2-40B4-BE49-F238E27FC236}">
                <a16:creationId xmlns:a16="http://schemas.microsoft.com/office/drawing/2014/main" id="{062FDDF8-A76C-984B-A0D1-929F3EE47EE0}"/>
              </a:ext>
            </a:extLst>
          </p:cNvPr>
          <p:cNvSpPr txBox="1"/>
          <p:nvPr/>
        </p:nvSpPr>
        <p:spPr>
          <a:xfrm>
            <a:off x="5440938" y="971550"/>
            <a:ext cx="3084178" cy="1169551"/>
          </a:xfrm>
          <a:prstGeom prst="rect">
            <a:avLst/>
          </a:prstGeom>
          <a:noFill/>
          <a:ln>
            <a:noFill/>
          </a:ln>
        </p:spPr>
        <p:txBody>
          <a:bodyPr wrap="square" rtlCol="0">
            <a:spAutoFit/>
          </a:bodyPr>
          <a:lstStyle/>
          <a:p>
            <a:pPr marL="285750" indent="-285750">
              <a:buFont typeface="Arial" panose="020B0604020202020204" pitchFamily="34" charset="0"/>
              <a:buChar char="•"/>
            </a:pPr>
            <a:r>
              <a:rPr lang="en-US" sz="1400" dirty="0"/>
              <a:t>Perturbation location</a:t>
            </a:r>
          </a:p>
          <a:p>
            <a:pPr marL="742950" lvl="1" indent="-285750">
              <a:buFont typeface="Wingdings" pitchFamily="2" charset="2"/>
              <a:buChar char="Ø"/>
            </a:pPr>
            <a:r>
              <a:rPr lang="en-US" sz="1400" dirty="0"/>
              <a:t>Confined to few patches in static regions</a:t>
            </a:r>
          </a:p>
          <a:p>
            <a:pPr marL="742950" lvl="1" indent="-285750">
              <a:buFont typeface="Wingdings" pitchFamily="2" charset="2"/>
              <a:buChar char="Ø"/>
            </a:pPr>
            <a:r>
              <a:rPr lang="en-US" sz="1400" dirty="0"/>
              <a:t>Optimized by group sparsity prior at patch level</a:t>
            </a:r>
          </a:p>
        </p:txBody>
      </p:sp>
      <p:pic>
        <p:nvPicPr>
          <p:cNvPr id="15" name="Picture 14">
            <a:extLst>
              <a:ext uri="{FF2B5EF4-FFF2-40B4-BE49-F238E27FC236}">
                <a16:creationId xmlns:a16="http://schemas.microsoft.com/office/drawing/2014/main" id="{D9135ACE-CC98-EB4E-82FB-C26BA1EDBB44}"/>
              </a:ext>
            </a:extLst>
          </p:cNvPr>
          <p:cNvPicPr>
            <a:picLocks noChangeAspect="1"/>
          </p:cNvPicPr>
          <p:nvPr/>
        </p:nvPicPr>
        <p:blipFill rotWithShape="1">
          <a:blip r:embed="rId3">
            <a:extLst>
              <a:ext uri="{28A0092B-C50C-407E-A947-70E740481C1C}">
                <a14:useLocalDpi xmlns:a14="http://schemas.microsoft.com/office/drawing/2010/main" val="0"/>
              </a:ext>
            </a:extLst>
          </a:blip>
          <a:srcRect t="-141" b="48585"/>
          <a:stretch/>
        </p:blipFill>
        <p:spPr>
          <a:xfrm>
            <a:off x="1433347" y="605790"/>
            <a:ext cx="4007590" cy="3751520"/>
          </a:xfrm>
          <a:prstGeom prst="rect">
            <a:avLst/>
          </a:prstGeom>
        </p:spPr>
      </p:pic>
      <p:pic>
        <p:nvPicPr>
          <p:cNvPr id="12" name="Picture 11">
            <a:extLst>
              <a:ext uri="{FF2B5EF4-FFF2-40B4-BE49-F238E27FC236}">
                <a16:creationId xmlns:a16="http://schemas.microsoft.com/office/drawing/2014/main" id="{803047D3-E419-B444-9757-D6F11881496F}"/>
              </a:ext>
            </a:extLst>
          </p:cNvPr>
          <p:cNvPicPr>
            <a:picLocks noChangeAspect="1"/>
          </p:cNvPicPr>
          <p:nvPr/>
        </p:nvPicPr>
        <p:blipFill rotWithShape="1">
          <a:blip r:embed="rId3">
            <a:extLst>
              <a:ext uri="{28A0092B-C50C-407E-A947-70E740481C1C}">
                <a14:useLocalDpi xmlns:a14="http://schemas.microsoft.com/office/drawing/2010/main" val="0"/>
              </a:ext>
            </a:extLst>
          </a:blip>
          <a:srcRect t="52610"/>
          <a:stretch/>
        </p:blipFill>
        <p:spPr>
          <a:xfrm>
            <a:off x="1433469" y="1123575"/>
            <a:ext cx="4007468" cy="3448268"/>
          </a:xfrm>
          <a:prstGeom prst="rect">
            <a:avLst/>
          </a:prstGeom>
        </p:spPr>
      </p:pic>
      <p:sp>
        <p:nvSpPr>
          <p:cNvPr id="16" name="TextBox 15">
            <a:extLst>
              <a:ext uri="{FF2B5EF4-FFF2-40B4-BE49-F238E27FC236}">
                <a16:creationId xmlns:a16="http://schemas.microsoft.com/office/drawing/2014/main" id="{B66622FD-9C8E-284B-B9BB-EF68A51A480C}"/>
              </a:ext>
            </a:extLst>
          </p:cNvPr>
          <p:cNvSpPr txBox="1"/>
          <p:nvPr/>
        </p:nvSpPr>
        <p:spPr>
          <a:xfrm>
            <a:off x="2971799" y="4455451"/>
            <a:ext cx="1600200" cy="261610"/>
          </a:xfrm>
          <a:prstGeom prst="rect">
            <a:avLst/>
          </a:prstGeom>
          <a:noFill/>
        </p:spPr>
        <p:txBody>
          <a:bodyPr wrap="square" rtlCol="0">
            <a:spAutoFit/>
          </a:bodyPr>
          <a:lstStyle/>
          <a:p>
            <a:r>
              <a:rPr lang="en-US" sz="1100" b="1" dirty="0">
                <a:solidFill>
                  <a:srgbClr val="C00000"/>
                </a:solidFill>
              </a:rPr>
              <a:t>PASCAL VOC</a:t>
            </a:r>
          </a:p>
        </p:txBody>
      </p:sp>
      <p:sp>
        <p:nvSpPr>
          <p:cNvPr id="17" name="TextBox 16">
            <a:extLst>
              <a:ext uri="{FF2B5EF4-FFF2-40B4-BE49-F238E27FC236}">
                <a16:creationId xmlns:a16="http://schemas.microsoft.com/office/drawing/2014/main" id="{645A29F0-4E82-554E-81D4-6C12C7E76AAB}"/>
              </a:ext>
            </a:extLst>
          </p:cNvPr>
          <p:cNvSpPr txBox="1"/>
          <p:nvPr/>
        </p:nvSpPr>
        <p:spPr>
          <a:xfrm>
            <a:off x="2286000" y="2847709"/>
            <a:ext cx="228600" cy="152400"/>
          </a:xfrm>
          <a:prstGeom prst="rect">
            <a:avLst/>
          </a:prstGeom>
          <a:noFill/>
          <a:ln>
            <a:solidFill>
              <a:srgbClr val="FF0000"/>
            </a:solidFill>
          </a:ln>
        </p:spPr>
        <p:txBody>
          <a:bodyPr wrap="square" rtlCol="0">
            <a:spAutoFit/>
          </a:bodyPr>
          <a:lstStyle/>
          <a:p>
            <a:endParaRPr lang="en-US" dirty="0"/>
          </a:p>
        </p:txBody>
      </p:sp>
      <p:sp>
        <p:nvSpPr>
          <p:cNvPr id="18" name="TextBox 17">
            <a:extLst>
              <a:ext uri="{FF2B5EF4-FFF2-40B4-BE49-F238E27FC236}">
                <a16:creationId xmlns:a16="http://schemas.microsoft.com/office/drawing/2014/main" id="{2D43F25D-61F1-DE4D-BFD9-EFA98668A64D}"/>
              </a:ext>
            </a:extLst>
          </p:cNvPr>
          <p:cNvSpPr txBox="1"/>
          <p:nvPr/>
        </p:nvSpPr>
        <p:spPr>
          <a:xfrm>
            <a:off x="1974035" y="1626302"/>
            <a:ext cx="228599" cy="152400"/>
          </a:xfrm>
          <a:prstGeom prst="rect">
            <a:avLst/>
          </a:prstGeom>
          <a:noFill/>
          <a:ln>
            <a:solidFill>
              <a:srgbClr val="FF0000"/>
            </a:solidFill>
          </a:ln>
        </p:spPr>
        <p:txBody>
          <a:bodyPr wrap="square" rtlCol="0">
            <a:spAutoFit/>
          </a:bodyPr>
          <a:lstStyle/>
          <a:p>
            <a:endParaRPr lang="en-US" dirty="0"/>
          </a:p>
        </p:txBody>
      </p:sp>
      <p:sp>
        <p:nvSpPr>
          <p:cNvPr id="19" name="TextBox 18">
            <a:extLst>
              <a:ext uri="{FF2B5EF4-FFF2-40B4-BE49-F238E27FC236}">
                <a16:creationId xmlns:a16="http://schemas.microsoft.com/office/drawing/2014/main" id="{74C43A88-0C63-D349-9C27-712997CD7A87}"/>
              </a:ext>
            </a:extLst>
          </p:cNvPr>
          <p:cNvSpPr txBox="1"/>
          <p:nvPr/>
        </p:nvSpPr>
        <p:spPr>
          <a:xfrm>
            <a:off x="2514600" y="2032868"/>
            <a:ext cx="77518" cy="152400"/>
          </a:xfrm>
          <a:prstGeom prst="rect">
            <a:avLst/>
          </a:prstGeom>
          <a:noFill/>
          <a:ln>
            <a:solidFill>
              <a:srgbClr val="FF0000"/>
            </a:solidFill>
          </a:ln>
        </p:spPr>
        <p:txBody>
          <a:bodyPr wrap="square" rtlCol="0">
            <a:spAutoFit/>
          </a:bodyPr>
          <a:lstStyle/>
          <a:p>
            <a:endParaRPr lang="en-US" dirty="0"/>
          </a:p>
        </p:txBody>
      </p:sp>
      <p:sp>
        <p:nvSpPr>
          <p:cNvPr id="20" name="TextBox 19">
            <a:extLst>
              <a:ext uri="{FF2B5EF4-FFF2-40B4-BE49-F238E27FC236}">
                <a16:creationId xmlns:a16="http://schemas.microsoft.com/office/drawing/2014/main" id="{85B5756D-983C-2E4A-B255-70D84F34665E}"/>
              </a:ext>
            </a:extLst>
          </p:cNvPr>
          <p:cNvSpPr txBox="1"/>
          <p:nvPr/>
        </p:nvSpPr>
        <p:spPr>
          <a:xfrm>
            <a:off x="2514600" y="2452997"/>
            <a:ext cx="77518" cy="152400"/>
          </a:xfrm>
          <a:prstGeom prst="rect">
            <a:avLst/>
          </a:prstGeom>
          <a:noFill/>
          <a:ln>
            <a:solidFill>
              <a:srgbClr val="FF0000"/>
            </a:solidFill>
          </a:ln>
        </p:spPr>
        <p:txBody>
          <a:bodyPr wrap="square" rtlCol="0">
            <a:spAutoFit/>
          </a:bodyPr>
          <a:lstStyle/>
          <a:p>
            <a:endParaRPr lang="en-US" dirty="0"/>
          </a:p>
        </p:txBody>
      </p:sp>
      <p:sp>
        <p:nvSpPr>
          <p:cNvPr id="21" name="TextBox 20">
            <a:extLst>
              <a:ext uri="{FF2B5EF4-FFF2-40B4-BE49-F238E27FC236}">
                <a16:creationId xmlns:a16="http://schemas.microsoft.com/office/drawing/2014/main" id="{B63719B3-CCD1-0C45-A0F1-E6DF9A457192}"/>
              </a:ext>
            </a:extLst>
          </p:cNvPr>
          <p:cNvSpPr txBox="1"/>
          <p:nvPr/>
        </p:nvSpPr>
        <p:spPr>
          <a:xfrm>
            <a:off x="2507776" y="2717390"/>
            <a:ext cx="84342" cy="152400"/>
          </a:xfrm>
          <a:prstGeom prst="rect">
            <a:avLst/>
          </a:prstGeom>
          <a:noFill/>
          <a:ln>
            <a:solidFill>
              <a:srgbClr val="FF0000"/>
            </a:solidFill>
          </a:ln>
        </p:spPr>
        <p:txBody>
          <a:bodyPr wrap="square" rtlCol="0">
            <a:spAutoFit/>
          </a:bodyPr>
          <a:lstStyle/>
          <a:p>
            <a:endParaRPr lang="en-US" dirty="0"/>
          </a:p>
        </p:txBody>
      </p:sp>
    </p:spTree>
    <p:extLst>
      <p:ext uri="{BB962C8B-B14F-4D97-AF65-F5344CB8AC3E}">
        <p14:creationId xmlns:p14="http://schemas.microsoft.com/office/powerpoint/2010/main" val="5338939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511399" y="721899"/>
            <a:ext cx="6121400" cy="15240"/>
          </a:xfrm>
          <a:custGeom>
            <a:avLst/>
            <a:gdLst/>
            <a:ahLst/>
            <a:cxnLst/>
            <a:rect l="l" t="t" r="r" b="b"/>
            <a:pathLst>
              <a:path w="6121400" h="15240">
                <a:moveTo>
                  <a:pt x="0" y="0"/>
                </a:moveTo>
                <a:lnTo>
                  <a:pt x="6121199" y="14999"/>
                </a:lnTo>
              </a:path>
            </a:pathLst>
          </a:custGeom>
          <a:ln w="9524">
            <a:solidFill>
              <a:srgbClr val="595959"/>
            </a:solidFill>
          </a:ln>
        </p:spPr>
        <p:txBody>
          <a:bodyPr wrap="square" lIns="0" tIns="0" rIns="0" bIns="0" rtlCol="0"/>
          <a:lstStyle/>
          <a:p>
            <a:endParaRPr/>
          </a:p>
        </p:txBody>
      </p:sp>
      <p:sp>
        <p:nvSpPr>
          <p:cNvPr id="3" name="object 3"/>
          <p:cNvSpPr txBox="1">
            <a:spLocks noGrp="1"/>
          </p:cNvSpPr>
          <p:nvPr>
            <p:ph type="title"/>
          </p:nvPr>
        </p:nvSpPr>
        <p:spPr>
          <a:xfrm>
            <a:off x="1388885" y="266224"/>
            <a:ext cx="6916915" cy="443711"/>
          </a:xfrm>
          <a:prstGeom prst="rect">
            <a:avLst/>
          </a:prstGeom>
        </p:spPr>
        <p:txBody>
          <a:bodyPr vert="horz" wrap="square" lIns="0" tIns="12700" rIns="0" bIns="0" rtlCol="0">
            <a:spAutoFit/>
          </a:bodyPr>
          <a:lstStyle/>
          <a:p>
            <a:pPr marL="12700">
              <a:lnSpc>
                <a:spcPct val="100000"/>
              </a:lnSpc>
              <a:spcBef>
                <a:spcPts val="100"/>
              </a:spcBef>
            </a:pPr>
            <a:r>
              <a:rPr lang="en-US" sz="2800" b="1" dirty="0"/>
              <a:t>Experiments: Adaptive Indirect Attack</a:t>
            </a:r>
            <a:endParaRPr sz="2800" b="1" dirty="0"/>
          </a:p>
        </p:txBody>
      </p:sp>
      <p:sp>
        <p:nvSpPr>
          <p:cNvPr id="47" name="object 47"/>
          <p:cNvSpPr txBox="1">
            <a:spLocks noGrp="1"/>
          </p:cNvSpPr>
          <p:nvPr>
            <p:ph type="sldNum" sz="quarter" idx="7"/>
          </p:nvPr>
        </p:nvSpPr>
        <p:spPr>
          <a:prstGeom prst="rect">
            <a:avLst/>
          </a:prstGeom>
        </p:spPr>
        <p:txBody>
          <a:bodyPr vert="horz" wrap="square" lIns="0" tIns="15875" rIns="0" bIns="0" rtlCol="0">
            <a:spAutoFit/>
          </a:bodyPr>
          <a:lstStyle/>
          <a:p>
            <a:pPr marL="25400">
              <a:lnSpc>
                <a:spcPct val="100000"/>
              </a:lnSpc>
              <a:spcBef>
                <a:spcPts val="125"/>
              </a:spcBef>
            </a:pPr>
            <a:fld id="{81D60167-4931-47E6-BA6A-407CBD079E47}" type="slidenum">
              <a:rPr dirty="0"/>
              <a:t>18</a:t>
            </a:fld>
            <a:endParaRPr dirty="0"/>
          </a:p>
        </p:txBody>
      </p:sp>
      <p:pic>
        <p:nvPicPr>
          <p:cNvPr id="12" name="Picture 11">
            <a:extLst>
              <a:ext uri="{FF2B5EF4-FFF2-40B4-BE49-F238E27FC236}">
                <a16:creationId xmlns:a16="http://schemas.microsoft.com/office/drawing/2014/main" id="{A0C75859-3BBD-8F4E-BD65-1CCADFB36B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0200" y="1047750"/>
            <a:ext cx="4378642" cy="1774459"/>
          </a:xfrm>
          <a:prstGeom prst="rect">
            <a:avLst/>
          </a:prstGeom>
        </p:spPr>
      </p:pic>
      <p:pic>
        <p:nvPicPr>
          <p:cNvPr id="11" name="Picture 10">
            <a:extLst>
              <a:ext uri="{FF2B5EF4-FFF2-40B4-BE49-F238E27FC236}">
                <a16:creationId xmlns:a16="http://schemas.microsoft.com/office/drawing/2014/main" id="{19E26B6D-7059-EB4A-9EBD-F9B1BEBBCC5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83442" y="2339144"/>
            <a:ext cx="914400" cy="191040"/>
          </a:xfrm>
          <a:prstGeom prst="rect">
            <a:avLst/>
          </a:prstGeom>
        </p:spPr>
      </p:pic>
      <p:sp>
        <p:nvSpPr>
          <p:cNvPr id="13" name="TextBox 12">
            <a:extLst>
              <a:ext uri="{FF2B5EF4-FFF2-40B4-BE49-F238E27FC236}">
                <a16:creationId xmlns:a16="http://schemas.microsoft.com/office/drawing/2014/main" id="{D87692A4-11D9-2B4F-9615-332646AB8FC1}"/>
              </a:ext>
            </a:extLst>
          </p:cNvPr>
          <p:cNvSpPr txBox="1"/>
          <p:nvPr/>
        </p:nvSpPr>
        <p:spPr>
          <a:xfrm>
            <a:off x="1676400" y="4353124"/>
            <a:ext cx="6337201" cy="307777"/>
          </a:xfrm>
          <a:prstGeom prst="rect">
            <a:avLst/>
          </a:prstGeom>
          <a:noFill/>
        </p:spPr>
        <p:txBody>
          <a:bodyPr wrap="square" rtlCol="0">
            <a:spAutoFit/>
          </a:bodyPr>
          <a:lstStyle/>
          <a:p>
            <a:r>
              <a:rPr lang="en-US" sz="1400" dirty="0"/>
              <a:t>Performance  of adaptive indirect local attacks for a given sparsity level</a:t>
            </a:r>
          </a:p>
        </p:txBody>
      </p:sp>
      <p:pic>
        <p:nvPicPr>
          <p:cNvPr id="8" name="Picture 7">
            <a:extLst>
              <a:ext uri="{FF2B5EF4-FFF2-40B4-BE49-F238E27FC236}">
                <a16:creationId xmlns:a16="http://schemas.microsoft.com/office/drawing/2014/main" id="{E65BFC23-A2B9-5A47-B942-07B85DFCBE0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64042" y="3289879"/>
            <a:ext cx="3887232" cy="1069154"/>
          </a:xfrm>
          <a:prstGeom prst="rect">
            <a:avLst/>
          </a:prstGeom>
        </p:spPr>
      </p:pic>
      <p:pic>
        <p:nvPicPr>
          <p:cNvPr id="9" name="Picture 8">
            <a:extLst>
              <a:ext uri="{FF2B5EF4-FFF2-40B4-BE49-F238E27FC236}">
                <a16:creationId xmlns:a16="http://schemas.microsoft.com/office/drawing/2014/main" id="{3D1F6507-B4A8-4846-9A52-E8F6C6E9343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12042" y="3928119"/>
            <a:ext cx="645957" cy="134956"/>
          </a:xfrm>
          <a:prstGeom prst="rect">
            <a:avLst/>
          </a:prstGeom>
        </p:spPr>
      </p:pic>
    </p:spTree>
    <p:extLst>
      <p:ext uri="{BB962C8B-B14F-4D97-AF65-F5344CB8AC3E}">
        <p14:creationId xmlns:p14="http://schemas.microsoft.com/office/powerpoint/2010/main" val="20510344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511399" y="721899"/>
            <a:ext cx="6121400" cy="15240"/>
          </a:xfrm>
          <a:custGeom>
            <a:avLst/>
            <a:gdLst/>
            <a:ahLst/>
            <a:cxnLst/>
            <a:rect l="l" t="t" r="r" b="b"/>
            <a:pathLst>
              <a:path w="6121400" h="15240">
                <a:moveTo>
                  <a:pt x="0" y="0"/>
                </a:moveTo>
                <a:lnTo>
                  <a:pt x="6121199" y="14999"/>
                </a:lnTo>
              </a:path>
            </a:pathLst>
          </a:custGeom>
          <a:ln w="9524">
            <a:solidFill>
              <a:srgbClr val="595959"/>
            </a:solidFill>
          </a:ln>
        </p:spPr>
        <p:txBody>
          <a:bodyPr wrap="square" lIns="0" tIns="0" rIns="0" bIns="0" rtlCol="0"/>
          <a:lstStyle/>
          <a:p>
            <a:endParaRPr/>
          </a:p>
        </p:txBody>
      </p:sp>
      <p:sp>
        <p:nvSpPr>
          <p:cNvPr id="3" name="object 3"/>
          <p:cNvSpPr txBox="1">
            <a:spLocks noGrp="1"/>
          </p:cNvSpPr>
          <p:nvPr>
            <p:ph type="title"/>
          </p:nvPr>
        </p:nvSpPr>
        <p:spPr>
          <a:xfrm>
            <a:off x="1406891" y="239184"/>
            <a:ext cx="6089015" cy="452120"/>
          </a:xfrm>
          <a:prstGeom prst="rect">
            <a:avLst/>
          </a:prstGeom>
        </p:spPr>
        <p:txBody>
          <a:bodyPr vert="horz" wrap="square" lIns="0" tIns="12700" rIns="0" bIns="0" rtlCol="0">
            <a:spAutoFit/>
          </a:bodyPr>
          <a:lstStyle/>
          <a:p>
            <a:pPr marL="12700">
              <a:lnSpc>
                <a:spcPct val="100000"/>
              </a:lnSpc>
              <a:spcBef>
                <a:spcPts val="100"/>
              </a:spcBef>
            </a:pPr>
            <a:r>
              <a:rPr lang="en-US" sz="2800" b="1" dirty="0"/>
              <a:t>3. Universal Attack</a:t>
            </a:r>
            <a:endParaRPr sz="2800" b="1" dirty="0"/>
          </a:p>
        </p:txBody>
      </p:sp>
      <p:sp>
        <p:nvSpPr>
          <p:cNvPr id="47" name="object 47"/>
          <p:cNvSpPr txBox="1">
            <a:spLocks noGrp="1"/>
          </p:cNvSpPr>
          <p:nvPr>
            <p:ph type="sldNum" sz="quarter" idx="7"/>
          </p:nvPr>
        </p:nvSpPr>
        <p:spPr>
          <a:prstGeom prst="rect">
            <a:avLst/>
          </a:prstGeom>
        </p:spPr>
        <p:txBody>
          <a:bodyPr vert="horz" wrap="square" lIns="0" tIns="15875" rIns="0" bIns="0" rtlCol="0">
            <a:spAutoFit/>
          </a:bodyPr>
          <a:lstStyle/>
          <a:p>
            <a:pPr marL="25400">
              <a:lnSpc>
                <a:spcPct val="100000"/>
              </a:lnSpc>
              <a:spcBef>
                <a:spcPts val="125"/>
              </a:spcBef>
            </a:pPr>
            <a:fld id="{81D60167-4931-47E6-BA6A-407CBD079E47}" type="slidenum">
              <a:rPr dirty="0"/>
              <a:t>19</a:t>
            </a:fld>
            <a:endParaRPr dirty="0"/>
          </a:p>
        </p:txBody>
      </p:sp>
      <p:sp>
        <p:nvSpPr>
          <p:cNvPr id="9" name="TextBox 8">
            <a:extLst>
              <a:ext uri="{FF2B5EF4-FFF2-40B4-BE49-F238E27FC236}">
                <a16:creationId xmlns:a16="http://schemas.microsoft.com/office/drawing/2014/main" id="{EC41ACED-01EB-D843-8606-8EBD0C3D886B}"/>
              </a:ext>
            </a:extLst>
          </p:cNvPr>
          <p:cNvSpPr txBox="1"/>
          <p:nvPr/>
        </p:nvSpPr>
        <p:spPr>
          <a:xfrm>
            <a:off x="1247704" y="3664595"/>
            <a:ext cx="6385095" cy="307777"/>
          </a:xfrm>
          <a:prstGeom prst="rect">
            <a:avLst/>
          </a:prstGeom>
          <a:noFill/>
        </p:spPr>
        <p:txBody>
          <a:bodyPr wrap="square" rtlCol="0">
            <a:spAutoFit/>
          </a:bodyPr>
          <a:lstStyle/>
          <a:p>
            <a:r>
              <a:rPr lang="en-US" sz="1400" dirty="0"/>
              <a:t>Universal local attacks  on Cityscapes and PASCAL VOC using a single fixed size patch</a:t>
            </a:r>
          </a:p>
        </p:txBody>
      </p:sp>
      <p:sp>
        <p:nvSpPr>
          <p:cNvPr id="7" name="TextBox 6">
            <a:extLst>
              <a:ext uri="{FF2B5EF4-FFF2-40B4-BE49-F238E27FC236}">
                <a16:creationId xmlns:a16="http://schemas.microsoft.com/office/drawing/2014/main" id="{F2801C08-81B6-3145-A866-680557D8F80E}"/>
              </a:ext>
            </a:extLst>
          </p:cNvPr>
          <p:cNvSpPr txBox="1"/>
          <p:nvPr/>
        </p:nvSpPr>
        <p:spPr>
          <a:xfrm>
            <a:off x="1406891" y="530911"/>
            <a:ext cx="5959654" cy="1169551"/>
          </a:xfrm>
          <a:prstGeom prst="rect">
            <a:avLst/>
          </a:prstGeom>
          <a:noFill/>
          <a:ln>
            <a:noFill/>
          </a:ln>
        </p:spPr>
        <p:txBody>
          <a:bodyPr wrap="square" rtlCol="0">
            <a:spAutoFit/>
          </a:bodyPr>
          <a:lstStyle/>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a:t>Image-independent</a:t>
            </a:r>
          </a:p>
          <a:p>
            <a:pPr marL="285750" indent="-285750">
              <a:buFont typeface="Arial" panose="020B0604020202020204" pitchFamily="34" charset="0"/>
              <a:buChar char="•"/>
            </a:pPr>
            <a:r>
              <a:rPr lang="en-US" sz="1400" dirty="0"/>
              <a:t>Perturbation location</a:t>
            </a:r>
          </a:p>
          <a:p>
            <a:pPr marL="742950" lvl="1" indent="-285750">
              <a:buFont typeface="Arial" panose="020B0604020202020204" pitchFamily="34" charset="0"/>
              <a:buChar char="•"/>
            </a:pPr>
            <a:r>
              <a:rPr lang="en-US" sz="1400" dirty="0"/>
              <a:t>confined to a single patch at the center</a:t>
            </a:r>
          </a:p>
          <a:p>
            <a:pPr marL="285750" indent="-285750">
              <a:buFont typeface="Arial" panose="020B0604020202020204" pitchFamily="34" charset="0"/>
              <a:buChar char="•"/>
            </a:pPr>
            <a:r>
              <a:rPr lang="en-US" sz="1400" dirty="0"/>
              <a:t>Untargeted attack to fool entire image</a:t>
            </a:r>
          </a:p>
        </p:txBody>
      </p:sp>
      <p:grpSp>
        <p:nvGrpSpPr>
          <p:cNvPr id="5" name="Group 4">
            <a:extLst>
              <a:ext uri="{FF2B5EF4-FFF2-40B4-BE49-F238E27FC236}">
                <a16:creationId xmlns:a16="http://schemas.microsoft.com/office/drawing/2014/main" id="{45207BD6-4550-D54A-B063-A62C9327DBC9}"/>
              </a:ext>
            </a:extLst>
          </p:cNvPr>
          <p:cNvGrpSpPr/>
          <p:nvPr/>
        </p:nvGrpSpPr>
        <p:grpSpPr>
          <a:xfrm>
            <a:off x="1084445" y="1678060"/>
            <a:ext cx="6733906" cy="1993670"/>
            <a:chOff x="762000" y="1657350"/>
            <a:chExt cx="7391400" cy="2374670"/>
          </a:xfrm>
        </p:grpSpPr>
        <p:pic>
          <p:nvPicPr>
            <p:cNvPr id="6" name="Picture 5">
              <a:extLst>
                <a:ext uri="{FF2B5EF4-FFF2-40B4-BE49-F238E27FC236}">
                  <a16:creationId xmlns:a16="http://schemas.microsoft.com/office/drawing/2014/main" id="{75435129-B0BC-8249-9F49-BBC585433F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0" y="1657350"/>
              <a:ext cx="7391400" cy="2374670"/>
            </a:xfrm>
            <a:prstGeom prst="rect">
              <a:avLst/>
            </a:prstGeom>
          </p:spPr>
        </p:pic>
        <p:sp>
          <p:nvSpPr>
            <p:cNvPr id="4" name="TextBox 3">
              <a:extLst>
                <a:ext uri="{FF2B5EF4-FFF2-40B4-BE49-F238E27FC236}">
                  <a16:creationId xmlns:a16="http://schemas.microsoft.com/office/drawing/2014/main" id="{E1C86E44-3C48-6446-90C9-B765AB2569D1}"/>
                </a:ext>
              </a:extLst>
            </p:cNvPr>
            <p:cNvSpPr txBox="1"/>
            <p:nvPr/>
          </p:nvSpPr>
          <p:spPr>
            <a:xfrm>
              <a:off x="6248400" y="1710716"/>
              <a:ext cx="381000" cy="258965"/>
            </a:xfrm>
            <a:prstGeom prst="rect">
              <a:avLst/>
            </a:prstGeom>
            <a:solidFill>
              <a:schemeClr val="bg1"/>
            </a:solidFill>
          </p:spPr>
          <p:txBody>
            <a:bodyPr wrap="square" rtlCol="0">
              <a:spAutoFit/>
            </a:bodyPr>
            <a:lstStyle/>
            <a:p>
              <a:endParaRPr lang="en-US" dirty="0"/>
            </a:p>
          </p:txBody>
        </p:sp>
        <p:sp>
          <p:nvSpPr>
            <p:cNvPr id="10" name="TextBox 9">
              <a:extLst>
                <a:ext uri="{FF2B5EF4-FFF2-40B4-BE49-F238E27FC236}">
                  <a16:creationId xmlns:a16="http://schemas.microsoft.com/office/drawing/2014/main" id="{2ECEE656-89CA-FB44-9699-008D94B94EFE}"/>
                </a:ext>
              </a:extLst>
            </p:cNvPr>
            <p:cNvSpPr txBox="1"/>
            <p:nvPr/>
          </p:nvSpPr>
          <p:spPr>
            <a:xfrm>
              <a:off x="7632799" y="1710716"/>
              <a:ext cx="381000" cy="258965"/>
            </a:xfrm>
            <a:prstGeom prst="rect">
              <a:avLst/>
            </a:prstGeom>
            <a:solidFill>
              <a:schemeClr val="bg1"/>
            </a:solidFill>
          </p:spPr>
          <p:txBody>
            <a:bodyPr wrap="square" rtlCol="0">
              <a:spAutoFit/>
            </a:bodyPr>
            <a:lstStyle/>
            <a:p>
              <a:endParaRPr lang="en-US" dirty="0"/>
            </a:p>
          </p:txBody>
        </p:sp>
        <p:sp>
          <p:nvSpPr>
            <p:cNvPr id="11" name="TextBox 10">
              <a:extLst>
                <a:ext uri="{FF2B5EF4-FFF2-40B4-BE49-F238E27FC236}">
                  <a16:creationId xmlns:a16="http://schemas.microsoft.com/office/drawing/2014/main" id="{5A088EA1-FDB1-8D4A-A54B-D6C192A419D0}"/>
                </a:ext>
              </a:extLst>
            </p:cNvPr>
            <p:cNvSpPr txBox="1"/>
            <p:nvPr/>
          </p:nvSpPr>
          <p:spPr>
            <a:xfrm>
              <a:off x="4864001" y="1710716"/>
              <a:ext cx="381000" cy="258965"/>
            </a:xfrm>
            <a:prstGeom prst="rect">
              <a:avLst/>
            </a:prstGeom>
            <a:solidFill>
              <a:schemeClr val="bg1"/>
            </a:solidFill>
          </p:spPr>
          <p:txBody>
            <a:bodyPr wrap="square" rtlCol="0">
              <a:spAutoFit/>
            </a:bodyPr>
            <a:lstStyle/>
            <a:p>
              <a:endParaRPr lang="en-US" dirty="0"/>
            </a:p>
          </p:txBody>
        </p:sp>
      </p:grpSp>
    </p:spTree>
    <p:extLst>
      <p:ext uri="{BB962C8B-B14F-4D97-AF65-F5344CB8AC3E}">
        <p14:creationId xmlns:p14="http://schemas.microsoft.com/office/powerpoint/2010/main" val="33466596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a:extLst>
              <a:ext uri="{FF2B5EF4-FFF2-40B4-BE49-F238E27FC236}">
                <a16:creationId xmlns:a16="http://schemas.microsoft.com/office/drawing/2014/main" id="{97B64ECD-4A22-774D-BB42-B36D0F67D013}"/>
              </a:ext>
            </a:extLst>
          </p:cNvPr>
          <p:cNvSpPr txBox="1">
            <a:spLocks/>
          </p:cNvSpPr>
          <p:nvPr/>
        </p:nvSpPr>
        <p:spPr>
          <a:xfrm>
            <a:off x="533400" y="438150"/>
            <a:ext cx="7384415" cy="382156"/>
          </a:xfrm>
          <a:prstGeom prst="rect">
            <a:avLst/>
          </a:prstGeom>
        </p:spPr>
        <p:txBody>
          <a:bodyPr vert="horz" wrap="square" lIns="0" tIns="12700" rIns="0" bIns="0" rtlCol="0">
            <a:spAutoFit/>
          </a:bodyPr>
          <a:lstStyle>
            <a:lvl1pPr>
              <a:defRPr sz="5200" b="0" i="0">
                <a:solidFill>
                  <a:schemeClr val="tx1"/>
                </a:solidFill>
                <a:latin typeface="Arial"/>
                <a:ea typeface="+mj-ea"/>
                <a:cs typeface="Arial"/>
              </a:defRPr>
            </a:lvl1pPr>
          </a:lstStyle>
          <a:p>
            <a:pPr marL="12700" algn="ctr">
              <a:spcBef>
                <a:spcPts val="100"/>
              </a:spcBef>
            </a:pPr>
            <a:r>
              <a:rPr lang="en-US" sz="2400" b="1" kern="0" dirty="0"/>
              <a:t>Indirect Local Attack on Segmentation Networks</a:t>
            </a:r>
          </a:p>
        </p:txBody>
      </p:sp>
      <p:sp>
        <p:nvSpPr>
          <p:cNvPr id="7" name="object 2">
            <a:extLst>
              <a:ext uri="{FF2B5EF4-FFF2-40B4-BE49-F238E27FC236}">
                <a16:creationId xmlns:a16="http://schemas.microsoft.com/office/drawing/2014/main" id="{6AEEDC28-E4F9-A941-B99E-928CCF897A51}"/>
              </a:ext>
            </a:extLst>
          </p:cNvPr>
          <p:cNvSpPr/>
          <p:nvPr/>
        </p:nvSpPr>
        <p:spPr>
          <a:xfrm>
            <a:off x="762000" y="812685"/>
            <a:ext cx="7010400" cy="45719"/>
          </a:xfrm>
          <a:custGeom>
            <a:avLst/>
            <a:gdLst/>
            <a:ahLst/>
            <a:cxnLst/>
            <a:rect l="l" t="t" r="r" b="b"/>
            <a:pathLst>
              <a:path w="6121400" h="15240">
                <a:moveTo>
                  <a:pt x="0" y="0"/>
                </a:moveTo>
                <a:lnTo>
                  <a:pt x="6121199" y="14999"/>
                </a:lnTo>
              </a:path>
            </a:pathLst>
          </a:custGeom>
          <a:ln w="9524">
            <a:solidFill>
              <a:srgbClr val="595959"/>
            </a:solidFill>
          </a:ln>
        </p:spPr>
        <p:txBody>
          <a:bodyPr wrap="square" lIns="0" tIns="0" rIns="0" bIns="0" rtlCol="0"/>
          <a:lstStyle/>
          <a:p>
            <a:endParaRPr/>
          </a:p>
        </p:txBody>
      </p:sp>
      <p:sp>
        <p:nvSpPr>
          <p:cNvPr id="9" name="TextBox 8">
            <a:extLst>
              <a:ext uri="{FF2B5EF4-FFF2-40B4-BE49-F238E27FC236}">
                <a16:creationId xmlns:a16="http://schemas.microsoft.com/office/drawing/2014/main" id="{18657553-0018-B040-A1BE-1D62AD8CE9B9}"/>
              </a:ext>
            </a:extLst>
          </p:cNvPr>
          <p:cNvSpPr txBox="1"/>
          <p:nvPr/>
        </p:nvSpPr>
        <p:spPr>
          <a:xfrm>
            <a:off x="1828800" y="4324350"/>
            <a:ext cx="4876800" cy="307777"/>
          </a:xfrm>
          <a:prstGeom prst="rect">
            <a:avLst/>
          </a:prstGeom>
          <a:noFill/>
        </p:spPr>
        <p:txBody>
          <a:bodyPr wrap="square" rtlCol="0">
            <a:spAutoFit/>
          </a:bodyPr>
          <a:lstStyle/>
          <a:p>
            <a:endParaRPr lang="en-US" sz="1400" dirty="0"/>
          </a:p>
        </p:txBody>
      </p:sp>
      <p:sp>
        <p:nvSpPr>
          <p:cNvPr id="10" name="TextBox 9">
            <a:extLst>
              <a:ext uri="{FF2B5EF4-FFF2-40B4-BE49-F238E27FC236}">
                <a16:creationId xmlns:a16="http://schemas.microsoft.com/office/drawing/2014/main" id="{B7D5F85F-AB9E-364B-BBD0-9BCD817A52C6}"/>
              </a:ext>
            </a:extLst>
          </p:cNvPr>
          <p:cNvSpPr txBox="1"/>
          <p:nvPr/>
        </p:nvSpPr>
        <p:spPr>
          <a:xfrm>
            <a:off x="914400" y="914471"/>
            <a:ext cx="6629400" cy="3108543"/>
          </a:xfrm>
          <a:prstGeom prst="rect">
            <a:avLst/>
          </a:prstGeom>
          <a:noFill/>
        </p:spPr>
        <p:txBody>
          <a:bodyPr wrap="square" rtlCol="0">
            <a:spAutoFit/>
          </a:bodyPr>
          <a:lstStyle/>
          <a:p>
            <a:pPr marL="285750" indent="-285750">
              <a:buFont typeface="Arial" panose="020B0604020202020204" pitchFamily="34" charset="0"/>
              <a:buChar char="•"/>
            </a:pPr>
            <a:r>
              <a:rPr lang="en-US" sz="1400" b="1" dirty="0">
                <a:solidFill>
                  <a:schemeClr val="accent6">
                    <a:lumMod val="75000"/>
                  </a:schemeClr>
                </a:solidFill>
              </a:rPr>
              <a:t>Contribution. </a:t>
            </a:r>
            <a:r>
              <a:rPr lang="en-US" sz="1400" dirty="0"/>
              <a:t>We expose the vulnerability of  context-aware segmentation networks to indirect local attacks, where perturbation in static class region effects the prediction in dynamic class region</a:t>
            </a:r>
            <a:r>
              <a:rPr lang="en-US" sz="1400" b="1" dirty="0"/>
              <a:t>.  </a:t>
            </a:r>
            <a:br>
              <a:rPr lang="en-US" sz="1400" b="1" dirty="0"/>
            </a:br>
            <a:endParaRPr lang="en-US" sz="1400" b="1" dirty="0"/>
          </a:p>
          <a:p>
            <a:pPr marL="285750" indent="-285750">
              <a:buFont typeface="Arial" panose="020B0604020202020204" pitchFamily="34" charset="0"/>
              <a:buChar char="•"/>
            </a:pPr>
            <a:r>
              <a:rPr lang="en-US" sz="1400" dirty="0">
                <a:solidFill>
                  <a:srgbClr val="C00000"/>
                </a:solidFill>
              </a:rPr>
              <a:t>Experiment Setting.</a:t>
            </a:r>
          </a:p>
          <a:p>
            <a:pPr marL="742950" lvl="1" indent="-285750">
              <a:buFont typeface="Arial" panose="020B0604020202020204" pitchFamily="34" charset="0"/>
              <a:buChar char="•"/>
            </a:pPr>
            <a:r>
              <a:rPr lang="en-US" sz="1400" dirty="0"/>
              <a:t>Perturbation inside static class regions</a:t>
            </a:r>
          </a:p>
          <a:p>
            <a:pPr marL="1200150" lvl="2" indent="-285750">
              <a:buFont typeface="Wingdings" pitchFamily="2" charset="2"/>
              <a:buChar char="Ø"/>
            </a:pPr>
            <a:r>
              <a:rPr lang="en-US" sz="1400" dirty="0"/>
              <a:t>road, sidewalk, building, wall, fence, pole, traffic light, traffic sign, vegetation, terrain, sky</a:t>
            </a:r>
          </a:p>
          <a:p>
            <a:pPr marL="742950" lvl="1" indent="-285750">
              <a:buFont typeface="Arial" panose="020B0604020202020204" pitchFamily="34" charset="0"/>
              <a:buChar char="•"/>
            </a:pPr>
            <a:r>
              <a:rPr lang="en-US" sz="1400" dirty="0"/>
              <a:t>Fooling the dynamic class regions </a:t>
            </a:r>
          </a:p>
          <a:p>
            <a:pPr marL="1200150" lvl="2" indent="-285750">
              <a:buFont typeface="Wingdings" pitchFamily="2" charset="2"/>
              <a:buChar char="Ø"/>
            </a:pPr>
            <a:r>
              <a:rPr lang="en-US" sz="1400" dirty="0"/>
              <a:t>person, rider, car, truck, bus, train, motorcycle, bicycle</a:t>
            </a:r>
            <a:endParaRPr lang="en-US" sz="1400" dirty="0">
              <a:solidFill>
                <a:schemeClr val="accent2">
                  <a:lumMod val="60000"/>
                  <a:lumOff val="40000"/>
                </a:schemeClr>
              </a:solidFill>
            </a:endParaRPr>
          </a:p>
          <a:p>
            <a:pPr marL="742950" lvl="1" indent="-285750">
              <a:buFont typeface="Arial" panose="020B0604020202020204" pitchFamily="34" charset="0"/>
              <a:buChar char="•"/>
            </a:pPr>
            <a:r>
              <a:rPr lang="en-US" sz="1400" dirty="0"/>
              <a:t>Targeted attack</a:t>
            </a:r>
          </a:p>
          <a:p>
            <a:pPr marL="1200150" lvl="2" indent="-285750">
              <a:buFont typeface="Wingdings" pitchFamily="2" charset="2"/>
              <a:buChar char="Ø"/>
            </a:pPr>
            <a:r>
              <a:rPr lang="en-US" sz="1400" dirty="0"/>
              <a:t>Dynamic class regions are fooled to output the (spatially) nearest static class label (e.g.  car -&gt; road, bus -&gt; road)</a:t>
            </a:r>
          </a:p>
          <a:p>
            <a:pPr marL="1200150" lvl="2" indent="-285750">
              <a:buFont typeface="Wingdings" pitchFamily="2" charset="2"/>
              <a:buChar char="Ø"/>
            </a:pPr>
            <a:r>
              <a:rPr lang="en-US" sz="1400" dirty="0"/>
              <a:t>potentially creating a collision in autonomous driving scenario. </a:t>
            </a:r>
            <a:endParaRPr lang="en-US" sz="1400" b="1" dirty="0"/>
          </a:p>
        </p:txBody>
      </p:sp>
    </p:spTree>
    <p:extLst>
      <p:ext uri="{BB962C8B-B14F-4D97-AF65-F5344CB8AC3E}">
        <p14:creationId xmlns:p14="http://schemas.microsoft.com/office/powerpoint/2010/main" val="1037302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511399" y="721899"/>
            <a:ext cx="6121400" cy="15240"/>
          </a:xfrm>
          <a:custGeom>
            <a:avLst/>
            <a:gdLst/>
            <a:ahLst/>
            <a:cxnLst/>
            <a:rect l="l" t="t" r="r" b="b"/>
            <a:pathLst>
              <a:path w="6121400" h="15240">
                <a:moveTo>
                  <a:pt x="0" y="0"/>
                </a:moveTo>
                <a:lnTo>
                  <a:pt x="6121199" y="14999"/>
                </a:lnTo>
              </a:path>
            </a:pathLst>
          </a:custGeom>
          <a:ln w="9524">
            <a:solidFill>
              <a:srgbClr val="595959"/>
            </a:solidFill>
          </a:ln>
        </p:spPr>
        <p:txBody>
          <a:bodyPr wrap="square" lIns="0" tIns="0" rIns="0" bIns="0" rtlCol="0"/>
          <a:lstStyle/>
          <a:p>
            <a:endParaRPr/>
          </a:p>
        </p:txBody>
      </p:sp>
      <p:sp>
        <p:nvSpPr>
          <p:cNvPr id="3" name="object 3"/>
          <p:cNvSpPr txBox="1">
            <a:spLocks noGrp="1"/>
          </p:cNvSpPr>
          <p:nvPr>
            <p:ph type="title"/>
          </p:nvPr>
        </p:nvSpPr>
        <p:spPr>
          <a:xfrm>
            <a:off x="1406891" y="239184"/>
            <a:ext cx="6089015" cy="452120"/>
          </a:xfrm>
          <a:prstGeom prst="rect">
            <a:avLst/>
          </a:prstGeom>
        </p:spPr>
        <p:txBody>
          <a:bodyPr vert="horz" wrap="square" lIns="0" tIns="12700" rIns="0" bIns="0" rtlCol="0">
            <a:spAutoFit/>
          </a:bodyPr>
          <a:lstStyle/>
          <a:p>
            <a:pPr marL="12700">
              <a:lnSpc>
                <a:spcPct val="100000"/>
              </a:lnSpc>
              <a:spcBef>
                <a:spcPts val="100"/>
              </a:spcBef>
            </a:pPr>
            <a:r>
              <a:rPr lang="en-US" sz="2800" b="1" dirty="0"/>
              <a:t>3. Universal Attack</a:t>
            </a:r>
            <a:endParaRPr sz="2800" b="1" dirty="0"/>
          </a:p>
        </p:txBody>
      </p:sp>
      <p:sp>
        <p:nvSpPr>
          <p:cNvPr id="47" name="object 47"/>
          <p:cNvSpPr txBox="1">
            <a:spLocks noGrp="1"/>
          </p:cNvSpPr>
          <p:nvPr>
            <p:ph type="sldNum" sz="quarter" idx="7"/>
          </p:nvPr>
        </p:nvSpPr>
        <p:spPr>
          <a:prstGeom prst="rect">
            <a:avLst/>
          </a:prstGeom>
        </p:spPr>
        <p:txBody>
          <a:bodyPr vert="horz" wrap="square" lIns="0" tIns="15875" rIns="0" bIns="0" rtlCol="0">
            <a:spAutoFit/>
          </a:bodyPr>
          <a:lstStyle/>
          <a:p>
            <a:pPr marL="25400">
              <a:lnSpc>
                <a:spcPct val="100000"/>
              </a:lnSpc>
              <a:spcBef>
                <a:spcPts val="125"/>
              </a:spcBef>
            </a:pPr>
            <a:fld id="{81D60167-4931-47E6-BA6A-407CBD079E47}" type="slidenum">
              <a:rPr dirty="0"/>
              <a:t>20</a:t>
            </a:fld>
            <a:endParaRPr dirty="0"/>
          </a:p>
        </p:txBody>
      </p:sp>
      <p:sp>
        <p:nvSpPr>
          <p:cNvPr id="9" name="TextBox 8">
            <a:extLst>
              <a:ext uri="{FF2B5EF4-FFF2-40B4-BE49-F238E27FC236}">
                <a16:creationId xmlns:a16="http://schemas.microsoft.com/office/drawing/2014/main" id="{EC41ACED-01EB-D843-8606-8EBD0C3D886B}"/>
              </a:ext>
            </a:extLst>
          </p:cNvPr>
          <p:cNvSpPr txBox="1"/>
          <p:nvPr/>
        </p:nvSpPr>
        <p:spPr>
          <a:xfrm>
            <a:off x="533400" y="4278973"/>
            <a:ext cx="6385095" cy="307777"/>
          </a:xfrm>
          <a:prstGeom prst="rect">
            <a:avLst/>
          </a:prstGeom>
          <a:noFill/>
        </p:spPr>
        <p:txBody>
          <a:bodyPr wrap="square" rtlCol="0">
            <a:spAutoFit/>
          </a:bodyPr>
          <a:lstStyle/>
          <a:p>
            <a:r>
              <a:rPr lang="en-US" sz="1400" dirty="0"/>
              <a:t>Universal local attacks  on Cityscapes using a different sizes of patch</a:t>
            </a:r>
          </a:p>
        </p:txBody>
      </p:sp>
      <p:pic>
        <p:nvPicPr>
          <p:cNvPr id="12" name="Picture 11">
            <a:extLst>
              <a:ext uri="{FF2B5EF4-FFF2-40B4-BE49-F238E27FC236}">
                <a16:creationId xmlns:a16="http://schemas.microsoft.com/office/drawing/2014/main" id="{082CE78F-8183-2242-811C-497798791D02}"/>
              </a:ext>
            </a:extLst>
          </p:cNvPr>
          <p:cNvPicPr>
            <a:picLocks noChangeAspect="1"/>
          </p:cNvPicPr>
          <p:nvPr/>
        </p:nvPicPr>
        <p:blipFill rotWithShape="1">
          <a:blip r:embed="rId3">
            <a:extLst>
              <a:ext uri="{28A0092B-C50C-407E-A947-70E740481C1C}">
                <a14:useLocalDpi xmlns:a14="http://schemas.microsoft.com/office/drawing/2010/main" val="0"/>
              </a:ext>
            </a:extLst>
          </a:blip>
          <a:srcRect b="41385"/>
          <a:stretch/>
        </p:blipFill>
        <p:spPr>
          <a:xfrm>
            <a:off x="-25400" y="767733"/>
            <a:ext cx="5979518" cy="3434811"/>
          </a:xfrm>
          <a:prstGeom prst="rect">
            <a:avLst/>
          </a:prstGeom>
        </p:spPr>
      </p:pic>
      <p:sp>
        <p:nvSpPr>
          <p:cNvPr id="15" name="TextBox 14">
            <a:extLst>
              <a:ext uri="{FF2B5EF4-FFF2-40B4-BE49-F238E27FC236}">
                <a16:creationId xmlns:a16="http://schemas.microsoft.com/office/drawing/2014/main" id="{498E2487-3C73-0E41-BC4E-9EDD21927335}"/>
              </a:ext>
            </a:extLst>
          </p:cNvPr>
          <p:cNvSpPr txBox="1"/>
          <p:nvPr/>
        </p:nvSpPr>
        <p:spPr>
          <a:xfrm>
            <a:off x="5867400" y="903401"/>
            <a:ext cx="3216938" cy="1384995"/>
          </a:xfrm>
          <a:prstGeom prst="rect">
            <a:avLst/>
          </a:prstGeom>
          <a:noFill/>
          <a:ln>
            <a:noFill/>
          </a:ln>
        </p:spPr>
        <p:txBody>
          <a:bodyPr wrap="square" rtlCol="0">
            <a:spAutoFit/>
          </a:bodyPr>
          <a:lstStyle/>
          <a:p>
            <a:pPr marL="285750" indent="-285750">
              <a:buFont typeface="Arial" panose="020B0604020202020204" pitchFamily="34" charset="0"/>
              <a:buChar char="•"/>
            </a:pPr>
            <a:r>
              <a:rPr lang="en-US" sz="1400" dirty="0"/>
              <a:t>Image-independent</a:t>
            </a:r>
          </a:p>
          <a:p>
            <a:pPr marL="285750" indent="-285750">
              <a:buFont typeface="Arial" panose="020B0604020202020204" pitchFamily="34" charset="0"/>
              <a:buChar char="•"/>
            </a:pPr>
            <a:r>
              <a:rPr lang="en-US" sz="1400" dirty="0"/>
              <a:t>Perturbation location</a:t>
            </a:r>
          </a:p>
          <a:p>
            <a:pPr marL="742950" lvl="1" indent="-285750">
              <a:buFont typeface="Wingdings" pitchFamily="2" charset="2"/>
              <a:buChar char="Ø"/>
            </a:pPr>
            <a:r>
              <a:rPr lang="en-US" sz="1400" dirty="0"/>
              <a:t>confined to a single patch at the center</a:t>
            </a:r>
          </a:p>
          <a:p>
            <a:pPr marL="285750" indent="-285750">
              <a:buFont typeface="Arial" panose="020B0604020202020204" pitchFamily="34" charset="0"/>
              <a:buChar char="•"/>
            </a:pPr>
            <a:r>
              <a:rPr lang="en-US" sz="1400" dirty="0"/>
              <a:t>Untargeted attack to fool entire image</a:t>
            </a:r>
          </a:p>
        </p:txBody>
      </p:sp>
    </p:spTree>
    <p:extLst>
      <p:ext uri="{BB962C8B-B14F-4D97-AF65-F5344CB8AC3E}">
        <p14:creationId xmlns:p14="http://schemas.microsoft.com/office/powerpoint/2010/main" val="26503487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C3BDF28-FDF6-C740-AF27-BE5B31824963}"/>
              </a:ext>
            </a:extLst>
          </p:cNvPr>
          <p:cNvPicPr>
            <a:picLocks noChangeAspect="1"/>
          </p:cNvPicPr>
          <p:nvPr/>
        </p:nvPicPr>
        <p:blipFill rotWithShape="1">
          <a:blip r:embed="rId3">
            <a:extLst>
              <a:ext uri="{28A0092B-C50C-407E-A947-70E740481C1C}">
                <a14:useLocalDpi xmlns:a14="http://schemas.microsoft.com/office/drawing/2010/main" val="0"/>
              </a:ext>
            </a:extLst>
          </a:blip>
          <a:srcRect t="58889"/>
          <a:stretch/>
        </p:blipFill>
        <p:spPr>
          <a:xfrm>
            <a:off x="91638" y="1885950"/>
            <a:ext cx="5972547" cy="2438400"/>
          </a:xfrm>
          <a:prstGeom prst="rect">
            <a:avLst/>
          </a:prstGeom>
        </p:spPr>
      </p:pic>
      <p:pic>
        <p:nvPicPr>
          <p:cNvPr id="12" name="Picture 11">
            <a:extLst>
              <a:ext uri="{FF2B5EF4-FFF2-40B4-BE49-F238E27FC236}">
                <a16:creationId xmlns:a16="http://schemas.microsoft.com/office/drawing/2014/main" id="{082CE78F-8183-2242-811C-497798791D02}"/>
              </a:ext>
            </a:extLst>
          </p:cNvPr>
          <p:cNvPicPr>
            <a:picLocks noChangeAspect="1"/>
          </p:cNvPicPr>
          <p:nvPr/>
        </p:nvPicPr>
        <p:blipFill rotWithShape="1">
          <a:blip r:embed="rId3">
            <a:extLst>
              <a:ext uri="{28A0092B-C50C-407E-A947-70E740481C1C}">
                <a14:useLocalDpi xmlns:a14="http://schemas.microsoft.com/office/drawing/2010/main" val="0"/>
              </a:ext>
            </a:extLst>
          </a:blip>
          <a:srcRect b="79613"/>
          <a:stretch/>
        </p:blipFill>
        <p:spPr>
          <a:xfrm>
            <a:off x="76200" y="737140"/>
            <a:ext cx="5979518" cy="1194646"/>
          </a:xfrm>
          <a:prstGeom prst="rect">
            <a:avLst/>
          </a:prstGeom>
        </p:spPr>
      </p:pic>
      <p:sp>
        <p:nvSpPr>
          <p:cNvPr id="2" name="object 2"/>
          <p:cNvSpPr/>
          <p:nvPr/>
        </p:nvSpPr>
        <p:spPr>
          <a:xfrm>
            <a:off x="1511399" y="721899"/>
            <a:ext cx="6121400" cy="15240"/>
          </a:xfrm>
          <a:custGeom>
            <a:avLst/>
            <a:gdLst/>
            <a:ahLst/>
            <a:cxnLst/>
            <a:rect l="l" t="t" r="r" b="b"/>
            <a:pathLst>
              <a:path w="6121400" h="15240">
                <a:moveTo>
                  <a:pt x="0" y="0"/>
                </a:moveTo>
                <a:lnTo>
                  <a:pt x="6121199" y="14999"/>
                </a:lnTo>
              </a:path>
            </a:pathLst>
          </a:custGeom>
          <a:ln w="9524">
            <a:solidFill>
              <a:srgbClr val="595959"/>
            </a:solidFill>
          </a:ln>
        </p:spPr>
        <p:txBody>
          <a:bodyPr wrap="square" lIns="0" tIns="0" rIns="0" bIns="0" rtlCol="0"/>
          <a:lstStyle/>
          <a:p>
            <a:endParaRPr/>
          </a:p>
        </p:txBody>
      </p:sp>
      <p:sp>
        <p:nvSpPr>
          <p:cNvPr id="3" name="object 3"/>
          <p:cNvSpPr txBox="1">
            <a:spLocks noGrp="1"/>
          </p:cNvSpPr>
          <p:nvPr>
            <p:ph type="title"/>
          </p:nvPr>
        </p:nvSpPr>
        <p:spPr>
          <a:xfrm>
            <a:off x="1406891" y="239184"/>
            <a:ext cx="6089015" cy="452120"/>
          </a:xfrm>
          <a:prstGeom prst="rect">
            <a:avLst/>
          </a:prstGeom>
        </p:spPr>
        <p:txBody>
          <a:bodyPr vert="horz" wrap="square" lIns="0" tIns="12700" rIns="0" bIns="0" rtlCol="0">
            <a:spAutoFit/>
          </a:bodyPr>
          <a:lstStyle/>
          <a:p>
            <a:pPr marL="12700">
              <a:lnSpc>
                <a:spcPct val="100000"/>
              </a:lnSpc>
              <a:spcBef>
                <a:spcPts val="100"/>
              </a:spcBef>
            </a:pPr>
            <a:r>
              <a:rPr lang="en-US" sz="2800" b="1" dirty="0"/>
              <a:t>3. Universal Attack</a:t>
            </a:r>
            <a:endParaRPr sz="2800" b="1" dirty="0"/>
          </a:p>
        </p:txBody>
      </p:sp>
      <p:sp>
        <p:nvSpPr>
          <p:cNvPr id="47" name="object 47"/>
          <p:cNvSpPr txBox="1">
            <a:spLocks noGrp="1"/>
          </p:cNvSpPr>
          <p:nvPr>
            <p:ph type="sldNum" sz="quarter" idx="7"/>
          </p:nvPr>
        </p:nvSpPr>
        <p:spPr>
          <a:prstGeom prst="rect">
            <a:avLst/>
          </a:prstGeom>
        </p:spPr>
        <p:txBody>
          <a:bodyPr vert="horz" wrap="square" lIns="0" tIns="15875" rIns="0" bIns="0" rtlCol="0">
            <a:spAutoFit/>
          </a:bodyPr>
          <a:lstStyle/>
          <a:p>
            <a:pPr marL="25400">
              <a:lnSpc>
                <a:spcPct val="100000"/>
              </a:lnSpc>
              <a:spcBef>
                <a:spcPts val="125"/>
              </a:spcBef>
            </a:pPr>
            <a:fld id="{81D60167-4931-47E6-BA6A-407CBD079E47}" type="slidenum">
              <a:rPr dirty="0"/>
              <a:t>21</a:t>
            </a:fld>
            <a:endParaRPr dirty="0"/>
          </a:p>
        </p:txBody>
      </p:sp>
      <p:sp>
        <p:nvSpPr>
          <p:cNvPr id="7" name="TextBox 6">
            <a:extLst>
              <a:ext uri="{FF2B5EF4-FFF2-40B4-BE49-F238E27FC236}">
                <a16:creationId xmlns:a16="http://schemas.microsoft.com/office/drawing/2014/main" id="{F2801C08-81B6-3145-A866-680557D8F80E}"/>
              </a:ext>
            </a:extLst>
          </p:cNvPr>
          <p:cNvSpPr txBox="1"/>
          <p:nvPr/>
        </p:nvSpPr>
        <p:spPr>
          <a:xfrm>
            <a:off x="5867400" y="903401"/>
            <a:ext cx="3216938" cy="1384995"/>
          </a:xfrm>
          <a:prstGeom prst="rect">
            <a:avLst/>
          </a:prstGeom>
          <a:noFill/>
          <a:ln>
            <a:noFill/>
          </a:ln>
        </p:spPr>
        <p:txBody>
          <a:bodyPr wrap="square" rtlCol="0">
            <a:spAutoFit/>
          </a:bodyPr>
          <a:lstStyle/>
          <a:p>
            <a:pPr marL="285750" indent="-285750">
              <a:buFont typeface="Arial" panose="020B0604020202020204" pitchFamily="34" charset="0"/>
              <a:buChar char="•"/>
            </a:pPr>
            <a:r>
              <a:rPr lang="en-US" sz="1400" dirty="0"/>
              <a:t>Image-independent</a:t>
            </a:r>
          </a:p>
          <a:p>
            <a:pPr marL="285750" indent="-285750">
              <a:buFont typeface="Arial" panose="020B0604020202020204" pitchFamily="34" charset="0"/>
              <a:buChar char="•"/>
            </a:pPr>
            <a:r>
              <a:rPr lang="en-US" sz="1400" dirty="0"/>
              <a:t>Perturbation location</a:t>
            </a:r>
          </a:p>
          <a:p>
            <a:pPr marL="742950" lvl="1" indent="-285750">
              <a:buFont typeface="Wingdings" pitchFamily="2" charset="2"/>
              <a:buChar char="Ø"/>
            </a:pPr>
            <a:r>
              <a:rPr lang="en-US" sz="1400" dirty="0"/>
              <a:t>confined to a single patch at the center</a:t>
            </a:r>
          </a:p>
          <a:p>
            <a:pPr marL="285750" indent="-285750">
              <a:buFont typeface="Arial" panose="020B0604020202020204" pitchFamily="34" charset="0"/>
              <a:buChar char="•"/>
            </a:pPr>
            <a:r>
              <a:rPr lang="en-US" sz="1400" dirty="0"/>
              <a:t>Untargeted attack to fool entire image</a:t>
            </a:r>
          </a:p>
        </p:txBody>
      </p:sp>
      <p:sp>
        <p:nvSpPr>
          <p:cNvPr id="11" name="TextBox 10">
            <a:extLst>
              <a:ext uri="{FF2B5EF4-FFF2-40B4-BE49-F238E27FC236}">
                <a16:creationId xmlns:a16="http://schemas.microsoft.com/office/drawing/2014/main" id="{7ED0DAD0-1408-B241-B7C9-D280019DB597}"/>
              </a:ext>
            </a:extLst>
          </p:cNvPr>
          <p:cNvSpPr txBox="1"/>
          <p:nvPr/>
        </p:nvSpPr>
        <p:spPr>
          <a:xfrm>
            <a:off x="685800" y="4241068"/>
            <a:ext cx="6385095" cy="307777"/>
          </a:xfrm>
          <a:prstGeom prst="rect">
            <a:avLst/>
          </a:prstGeom>
          <a:noFill/>
        </p:spPr>
        <p:txBody>
          <a:bodyPr wrap="square" rtlCol="0">
            <a:spAutoFit/>
          </a:bodyPr>
          <a:lstStyle/>
          <a:p>
            <a:r>
              <a:rPr lang="en-US" sz="1400" dirty="0"/>
              <a:t>Universal local attacks  on Cityscapes using a different sizes of patch</a:t>
            </a:r>
          </a:p>
        </p:txBody>
      </p:sp>
    </p:spTree>
    <p:extLst>
      <p:ext uri="{BB962C8B-B14F-4D97-AF65-F5344CB8AC3E}">
        <p14:creationId xmlns:p14="http://schemas.microsoft.com/office/powerpoint/2010/main" val="40993009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511399" y="721899"/>
            <a:ext cx="6121400" cy="15240"/>
          </a:xfrm>
          <a:custGeom>
            <a:avLst/>
            <a:gdLst/>
            <a:ahLst/>
            <a:cxnLst/>
            <a:rect l="l" t="t" r="r" b="b"/>
            <a:pathLst>
              <a:path w="6121400" h="15240">
                <a:moveTo>
                  <a:pt x="0" y="0"/>
                </a:moveTo>
                <a:lnTo>
                  <a:pt x="6121199" y="14999"/>
                </a:lnTo>
              </a:path>
            </a:pathLst>
          </a:custGeom>
          <a:ln w="9524">
            <a:solidFill>
              <a:srgbClr val="595959"/>
            </a:solidFill>
          </a:ln>
        </p:spPr>
        <p:txBody>
          <a:bodyPr wrap="square" lIns="0" tIns="0" rIns="0" bIns="0" rtlCol="0"/>
          <a:lstStyle/>
          <a:p>
            <a:endParaRPr/>
          </a:p>
        </p:txBody>
      </p:sp>
      <p:sp>
        <p:nvSpPr>
          <p:cNvPr id="3" name="object 3"/>
          <p:cNvSpPr txBox="1">
            <a:spLocks noGrp="1"/>
          </p:cNvSpPr>
          <p:nvPr>
            <p:ph type="title"/>
          </p:nvPr>
        </p:nvSpPr>
        <p:spPr>
          <a:xfrm>
            <a:off x="1406891" y="239184"/>
            <a:ext cx="6089015" cy="452120"/>
          </a:xfrm>
          <a:prstGeom prst="rect">
            <a:avLst/>
          </a:prstGeom>
        </p:spPr>
        <p:txBody>
          <a:bodyPr vert="horz" wrap="square" lIns="0" tIns="12700" rIns="0" bIns="0" rtlCol="0">
            <a:spAutoFit/>
          </a:bodyPr>
          <a:lstStyle/>
          <a:p>
            <a:pPr marL="12700">
              <a:lnSpc>
                <a:spcPct val="100000"/>
              </a:lnSpc>
              <a:spcBef>
                <a:spcPts val="100"/>
              </a:spcBef>
            </a:pPr>
            <a:r>
              <a:rPr lang="en-US" sz="2800" b="1" dirty="0"/>
              <a:t>3. Universal Attack</a:t>
            </a:r>
            <a:endParaRPr sz="2800" b="1" dirty="0"/>
          </a:p>
        </p:txBody>
      </p:sp>
      <p:sp>
        <p:nvSpPr>
          <p:cNvPr id="47" name="object 47"/>
          <p:cNvSpPr txBox="1">
            <a:spLocks noGrp="1"/>
          </p:cNvSpPr>
          <p:nvPr>
            <p:ph type="sldNum" sz="quarter" idx="7"/>
          </p:nvPr>
        </p:nvSpPr>
        <p:spPr>
          <a:prstGeom prst="rect">
            <a:avLst/>
          </a:prstGeom>
        </p:spPr>
        <p:txBody>
          <a:bodyPr vert="horz" wrap="square" lIns="0" tIns="15875" rIns="0" bIns="0" rtlCol="0">
            <a:spAutoFit/>
          </a:bodyPr>
          <a:lstStyle/>
          <a:p>
            <a:pPr marL="25400">
              <a:lnSpc>
                <a:spcPct val="100000"/>
              </a:lnSpc>
              <a:spcBef>
                <a:spcPts val="125"/>
              </a:spcBef>
            </a:pPr>
            <a:fld id="{81D60167-4931-47E6-BA6A-407CBD079E47}" type="slidenum">
              <a:rPr dirty="0"/>
              <a:t>22</a:t>
            </a:fld>
            <a:endParaRPr dirty="0"/>
          </a:p>
        </p:txBody>
      </p:sp>
      <p:sp>
        <p:nvSpPr>
          <p:cNvPr id="7" name="TextBox 6">
            <a:extLst>
              <a:ext uri="{FF2B5EF4-FFF2-40B4-BE49-F238E27FC236}">
                <a16:creationId xmlns:a16="http://schemas.microsoft.com/office/drawing/2014/main" id="{F2801C08-81B6-3145-A866-680557D8F80E}"/>
              </a:ext>
            </a:extLst>
          </p:cNvPr>
          <p:cNvSpPr txBox="1"/>
          <p:nvPr/>
        </p:nvSpPr>
        <p:spPr>
          <a:xfrm>
            <a:off x="5867400" y="903401"/>
            <a:ext cx="3216938" cy="1384995"/>
          </a:xfrm>
          <a:prstGeom prst="rect">
            <a:avLst/>
          </a:prstGeom>
          <a:noFill/>
          <a:ln>
            <a:noFill/>
          </a:ln>
        </p:spPr>
        <p:txBody>
          <a:bodyPr wrap="square" rtlCol="0">
            <a:spAutoFit/>
          </a:bodyPr>
          <a:lstStyle/>
          <a:p>
            <a:pPr marL="285750" indent="-285750">
              <a:buFont typeface="Arial" panose="020B0604020202020204" pitchFamily="34" charset="0"/>
              <a:buChar char="•"/>
            </a:pPr>
            <a:r>
              <a:rPr lang="en-US" sz="1400" dirty="0"/>
              <a:t>Image-independent</a:t>
            </a:r>
          </a:p>
          <a:p>
            <a:pPr marL="285750" indent="-285750">
              <a:buFont typeface="Arial" panose="020B0604020202020204" pitchFamily="34" charset="0"/>
              <a:buChar char="•"/>
            </a:pPr>
            <a:r>
              <a:rPr lang="en-US" sz="1400" dirty="0"/>
              <a:t>Perturbation location</a:t>
            </a:r>
          </a:p>
          <a:p>
            <a:pPr marL="742950" lvl="1" indent="-285750">
              <a:buFont typeface="Wingdings" pitchFamily="2" charset="2"/>
              <a:buChar char="Ø"/>
            </a:pPr>
            <a:r>
              <a:rPr lang="en-US" sz="1400" dirty="0"/>
              <a:t>confined to a single patch at the center</a:t>
            </a:r>
          </a:p>
          <a:p>
            <a:pPr marL="285750" indent="-285750">
              <a:buFont typeface="Arial" panose="020B0604020202020204" pitchFamily="34" charset="0"/>
              <a:buChar char="•"/>
            </a:pPr>
            <a:r>
              <a:rPr lang="en-US" sz="1400" dirty="0"/>
              <a:t>Untargeted attack to fool entire image</a:t>
            </a:r>
          </a:p>
        </p:txBody>
      </p:sp>
      <p:sp>
        <p:nvSpPr>
          <p:cNvPr id="10" name="TextBox 9">
            <a:extLst>
              <a:ext uri="{FF2B5EF4-FFF2-40B4-BE49-F238E27FC236}">
                <a16:creationId xmlns:a16="http://schemas.microsoft.com/office/drawing/2014/main" id="{965A343F-9D9B-BF49-8E46-B0ACAB1B63A7}"/>
              </a:ext>
            </a:extLst>
          </p:cNvPr>
          <p:cNvSpPr txBox="1"/>
          <p:nvPr/>
        </p:nvSpPr>
        <p:spPr>
          <a:xfrm>
            <a:off x="685800" y="4249535"/>
            <a:ext cx="3581399" cy="523220"/>
          </a:xfrm>
          <a:prstGeom prst="rect">
            <a:avLst/>
          </a:prstGeom>
          <a:noFill/>
        </p:spPr>
        <p:txBody>
          <a:bodyPr wrap="square" rtlCol="0">
            <a:spAutoFit/>
          </a:bodyPr>
          <a:lstStyle/>
          <a:p>
            <a:pPr algn="ctr"/>
            <a:r>
              <a:rPr lang="en-US" sz="1400" dirty="0"/>
              <a:t>Universal local attacks  on PASCAL VOC using a</a:t>
            </a:r>
            <a:br>
              <a:rPr lang="en-US" sz="1400" dirty="0"/>
            </a:br>
            <a:r>
              <a:rPr lang="en-US" sz="1400" dirty="0"/>
              <a:t> single fixed size patch</a:t>
            </a:r>
          </a:p>
        </p:txBody>
      </p:sp>
      <p:pic>
        <p:nvPicPr>
          <p:cNvPr id="6" name="Picture 5">
            <a:extLst>
              <a:ext uri="{FF2B5EF4-FFF2-40B4-BE49-F238E27FC236}">
                <a16:creationId xmlns:a16="http://schemas.microsoft.com/office/drawing/2014/main" id="{EFA73323-6F31-174E-9C70-F110BB95EDF1}"/>
              </a:ext>
            </a:extLst>
          </p:cNvPr>
          <p:cNvPicPr>
            <a:picLocks noChangeAspect="1"/>
          </p:cNvPicPr>
          <p:nvPr/>
        </p:nvPicPr>
        <p:blipFill rotWithShape="1">
          <a:blip r:embed="rId3">
            <a:extLst>
              <a:ext uri="{28A0092B-C50C-407E-A947-70E740481C1C}">
                <a14:useLocalDpi xmlns:a14="http://schemas.microsoft.com/office/drawing/2010/main" val="0"/>
              </a:ext>
            </a:extLst>
          </a:blip>
          <a:srcRect b="29627"/>
          <a:stretch/>
        </p:blipFill>
        <p:spPr>
          <a:xfrm>
            <a:off x="457200" y="748684"/>
            <a:ext cx="4019598" cy="3522862"/>
          </a:xfrm>
          <a:prstGeom prst="rect">
            <a:avLst/>
          </a:prstGeom>
        </p:spPr>
      </p:pic>
    </p:spTree>
    <p:extLst>
      <p:ext uri="{BB962C8B-B14F-4D97-AF65-F5344CB8AC3E}">
        <p14:creationId xmlns:p14="http://schemas.microsoft.com/office/powerpoint/2010/main" val="14976206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511399" y="721899"/>
            <a:ext cx="6121400" cy="15240"/>
          </a:xfrm>
          <a:custGeom>
            <a:avLst/>
            <a:gdLst/>
            <a:ahLst/>
            <a:cxnLst/>
            <a:rect l="l" t="t" r="r" b="b"/>
            <a:pathLst>
              <a:path w="6121400" h="15240">
                <a:moveTo>
                  <a:pt x="0" y="0"/>
                </a:moveTo>
                <a:lnTo>
                  <a:pt x="6121199" y="14999"/>
                </a:lnTo>
              </a:path>
            </a:pathLst>
          </a:custGeom>
          <a:ln w="9524">
            <a:solidFill>
              <a:srgbClr val="595959"/>
            </a:solidFill>
          </a:ln>
        </p:spPr>
        <p:txBody>
          <a:bodyPr wrap="square" lIns="0" tIns="0" rIns="0" bIns="0" rtlCol="0"/>
          <a:lstStyle/>
          <a:p>
            <a:endParaRPr/>
          </a:p>
        </p:txBody>
      </p:sp>
      <p:sp>
        <p:nvSpPr>
          <p:cNvPr id="3" name="object 3"/>
          <p:cNvSpPr txBox="1">
            <a:spLocks noGrp="1"/>
          </p:cNvSpPr>
          <p:nvPr>
            <p:ph type="title"/>
          </p:nvPr>
        </p:nvSpPr>
        <p:spPr>
          <a:xfrm>
            <a:off x="1406891" y="239184"/>
            <a:ext cx="6089015" cy="452120"/>
          </a:xfrm>
          <a:prstGeom prst="rect">
            <a:avLst/>
          </a:prstGeom>
        </p:spPr>
        <p:txBody>
          <a:bodyPr vert="horz" wrap="square" lIns="0" tIns="12700" rIns="0" bIns="0" rtlCol="0">
            <a:spAutoFit/>
          </a:bodyPr>
          <a:lstStyle/>
          <a:p>
            <a:pPr marL="12700">
              <a:lnSpc>
                <a:spcPct val="100000"/>
              </a:lnSpc>
              <a:spcBef>
                <a:spcPts val="100"/>
              </a:spcBef>
            </a:pPr>
            <a:r>
              <a:rPr lang="en-US" sz="2800" b="1" dirty="0"/>
              <a:t>3. Universal Attack</a:t>
            </a:r>
            <a:endParaRPr sz="2800" b="1" dirty="0"/>
          </a:p>
        </p:txBody>
      </p:sp>
      <p:sp>
        <p:nvSpPr>
          <p:cNvPr id="47" name="object 47"/>
          <p:cNvSpPr txBox="1">
            <a:spLocks noGrp="1"/>
          </p:cNvSpPr>
          <p:nvPr>
            <p:ph type="sldNum" sz="quarter" idx="7"/>
          </p:nvPr>
        </p:nvSpPr>
        <p:spPr>
          <a:prstGeom prst="rect">
            <a:avLst/>
          </a:prstGeom>
        </p:spPr>
        <p:txBody>
          <a:bodyPr vert="horz" wrap="square" lIns="0" tIns="15875" rIns="0" bIns="0" rtlCol="0">
            <a:spAutoFit/>
          </a:bodyPr>
          <a:lstStyle/>
          <a:p>
            <a:pPr marL="25400">
              <a:lnSpc>
                <a:spcPct val="100000"/>
              </a:lnSpc>
              <a:spcBef>
                <a:spcPts val="125"/>
              </a:spcBef>
            </a:pPr>
            <a:fld id="{81D60167-4931-47E6-BA6A-407CBD079E47}" type="slidenum">
              <a:rPr dirty="0"/>
              <a:t>23</a:t>
            </a:fld>
            <a:endParaRPr dirty="0"/>
          </a:p>
        </p:txBody>
      </p:sp>
      <p:sp>
        <p:nvSpPr>
          <p:cNvPr id="7" name="TextBox 6">
            <a:extLst>
              <a:ext uri="{FF2B5EF4-FFF2-40B4-BE49-F238E27FC236}">
                <a16:creationId xmlns:a16="http://schemas.microsoft.com/office/drawing/2014/main" id="{F2801C08-81B6-3145-A866-680557D8F80E}"/>
              </a:ext>
            </a:extLst>
          </p:cNvPr>
          <p:cNvSpPr txBox="1"/>
          <p:nvPr/>
        </p:nvSpPr>
        <p:spPr>
          <a:xfrm>
            <a:off x="5867400" y="903401"/>
            <a:ext cx="3216938" cy="1384995"/>
          </a:xfrm>
          <a:prstGeom prst="rect">
            <a:avLst/>
          </a:prstGeom>
          <a:noFill/>
          <a:ln>
            <a:noFill/>
          </a:ln>
        </p:spPr>
        <p:txBody>
          <a:bodyPr wrap="square" rtlCol="0">
            <a:spAutoFit/>
          </a:bodyPr>
          <a:lstStyle/>
          <a:p>
            <a:pPr marL="285750" indent="-285750">
              <a:buFont typeface="Arial" panose="020B0604020202020204" pitchFamily="34" charset="0"/>
              <a:buChar char="•"/>
            </a:pPr>
            <a:r>
              <a:rPr lang="en-US" sz="1400" dirty="0"/>
              <a:t>Image-independent</a:t>
            </a:r>
          </a:p>
          <a:p>
            <a:pPr marL="285750" indent="-285750">
              <a:buFont typeface="Arial" panose="020B0604020202020204" pitchFamily="34" charset="0"/>
              <a:buChar char="•"/>
            </a:pPr>
            <a:r>
              <a:rPr lang="en-US" sz="1400" dirty="0"/>
              <a:t>Perturbation location</a:t>
            </a:r>
          </a:p>
          <a:p>
            <a:pPr marL="742950" lvl="1" indent="-285750">
              <a:buFont typeface="Wingdings" pitchFamily="2" charset="2"/>
              <a:buChar char="Ø"/>
            </a:pPr>
            <a:r>
              <a:rPr lang="en-US" sz="1400" dirty="0"/>
              <a:t>confined to a single patch at the center</a:t>
            </a:r>
          </a:p>
          <a:p>
            <a:pPr marL="285750" indent="-285750">
              <a:buFont typeface="Arial" panose="020B0604020202020204" pitchFamily="34" charset="0"/>
              <a:buChar char="•"/>
            </a:pPr>
            <a:r>
              <a:rPr lang="en-US" sz="1400" dirty="0"/>
              <a:t>Untargeted attack to fool entire image</a:t>
            </a:r>
          </a:p>
        </p:txBody>
      </p:sp>
      <p:sp>
        <p:nvSpPr>
          <p:cNvPr id="10" name="TextBox 9">
            <a:extLst>
              <a:ext uri="{FF2B5EF4-FFF2-40B4-BE49-F238E27FC236}">
                <a16:creationId xmlns:a16="http://schemas.microsoft.com/office/drawing/2014/main" id="{965A343F-9D9B-BF49-8E46-B0ACAB1B63A7}"/>
              </a:ext>
            </a:extLst>
          </p:cNvPr>
          <p:cNvSpPr txBox="1"/>
          <p:nvPr/>
        </p:nvSpPr>
        <p:spPr>
          <a:xfrm>
            <a:off x="685800" y="3085907"/>
            <a:ext cx="3657599" cy="523220"/>
          </a:xfrm>
          <a:prstGeom prst="rect">
            <a:avLst/>
          </a:prstGeom>
          <a:noFill/>
        </p:spPr>
        <p:txBody>
          <a:bodyPr wrap="square" rtlCol="0">
            <a:spAutoFit/>
          </a:bodyPr>
          <a:lstStyle/>
          <a:p>
            <a:pPr algn="ctr"/>
            <a:r>
              <a:rPr lang="en-US" sz="1400" dirty="0"/>
              <a:t>Universal local attacks  on PASCAL VOC using a </a:t>
            </a:r>
          </a:p>
          <a:p>
            <a:pPr algn="ctr"/>
            <a:r>
              <a:rPr lang="en-US" sz="1400" dirty="0"/>
              <a:t>single fixed size patch</a:t>
            </a:r>
          </a:p>
        </p:txBody>
      </p:sp>
      <p:pic>
        <p:nvPicPr>
          <p:cNvPr id="6" name="Picture 5">
            <a:extLst>
              <a:ext uri="{FF2B5EF4-FFF2-40B4-BE49-F238E27FC236}">
                <a16:creationId xmlns:a16="http://schemas.microsoft.com/office/drawing/2014/main" id="{EFA73323-6F31-174E-9C70-F110BB95EDF1}"/>
              </a:ext>
            </a:extLst>
          </p:cNvPr>
          <p:cNvPicPr>
            <a:picLocks noChangeAspect="1"/>
          </p:cNvPicPr>
          <p:nvPr/>
        </p:nvPicPr>
        <p:blipFill rotWithShape="1">
          <a:blip r:embed="rId3">
            <a:extLst>
              <a:ext uri="{28A0092B-C50C-407E-A947-70E740481C1C}">
                <a14:useLocalDpi xmlns:a14="http://schemas.microsoft.com/office/drawing/2010/main" val="0"/>
              </a:ext>
            </a:extLst>
          </a:blip>
          <a:srcRect b="54449"/>
          <a:stretch/>
        </p:blipFill>
        <p:spPr>
          <a:xfrm>
            <a:off x="457200" y="748684"/>
            <a:ext cx="4019598" cy="2280266"/>
          </a:xfrm>
          <a:prstGeom prst="rect">
            <a:avLst/>
          </a:prstGeom>
        </p:spPr>
      </p:pic>
      <p:pic>
        <p:nvPicPr>
          <p:cNvPr id="5" name="Picture 4">
            <a:extLst>
              <a:ext uri="{FF2B5EF4-FFF2-40B4-BE49-F238E27FC236}">
                <a16:creationId xmlns:a16="http://schemas.microsoft.com/office/drawing/2014/main" id="{6E666167-EAB8-7A43-BFA1-741EF216D8CB}"/>
              </a:ext>
            </a:extLst>
          </p:cNvPr>
          <p:cNvPicPr>
            <a:picLocks noChangeAspect="1"/>
          </p:cNvPicPr>
          <p:nvPr/>
        </p:nvPicPr>
        <p:blipFill rotWithShape="1">
          <a:blip r:embed="rId3">
            <a:extLst>
              <a:ext uri="{28A0092B-C50C-407E-A947-70E740481C1C}">
                <a14:useLocalDpi xmlns:a14="http://schemas.microsoft.com/office/drawing/2010/main" val="0"/>
              </a:ext>
            </a:extLst>
          </a:blip>
          <a:srcRect t="73704"/>
          <a:stretch/>
        </p:blipFill>
        <p:spPr>
          <a:xfrm>
            <a:off x="442097" y="1771227"/>
            <a:ext cx="4130002" cy="1352550"/>
          </a:xfrm>
          <a:prstGeom prst="rect">
            <a:avLst/>
          </a:prstGeom>
        </p:spPr>
      </p:pic>
    </p:spTree>
    <p:extLst>
      <p:ext uri="{BB962C8B-B14F-4D97-AF65-F5344CB8AC3E}">
        <p14:creationId xmlns:p14="http://schemas.microsoft.com/office/powerpoint/2010/main" val="27236230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388885" y="691420"/>
            <a:ext cx="6243914" cy="45719"/>
          </a:xfrm>
          <a:custGeom>
            <a:avLst/>
            <a:gdLst/>
            <a:ahLst/>
            <a:cxnLst/>
            <a:rect l="l" t="t" r="r" b="b"/>
            <a:pathLst>
              <a:path w="6121400" h="15240">
                <a:moveTo>
                  <a:pt x="0" y="0"/>
                </a:moveTo>
                <a:lnTo>
                  <a:pt x="6121199" y="14999"/>
                </a:lnTo>
              </a:path>
            </a:pathLst>
          </a:custGeom>
          <a:ln w="9524">
            <a:solidFill>
              <a:srgbClr val="595959"/>
            </a:solidFill>
          </a:ln>
        </p:spPr>
        <p:txBody>
          <a:bodyPr wrap="square" lIns="0" tIns="0" rIns="0" bIns="0" rtlCol="0"/>
          <a:lstStyle/>
          <a:p>
            <a:endParaRPr/>
          </a:p>
        </p:txBody>
      </p:sp>
      <p:sp>
        <p:nvSpPr>
          <p:cNvPr id="3" name="object 3"/>
          <p:cNvSpPr txBox="1">
            <a:spLocks noGrp="1"/>
          </p:cNvSpPr>
          <p:nvPr>
            <p:ph type="title"/>
          </p:nvPr>
        </p:nvSpPr>
        <p:spPr>
          <a:xfrm>
            <a:off x="1388885" y="266224"/>
            <a:ext cx="6089015" cy="452120"/>
          </a:xfrm>
          <a:prstGeom prst="rect">
            <a:avLst/>
          </a:prstGeom>
        </p:spPr>
        <p:txBody>
          <a:bodyPr vert="horz" wrap="square" lIns="0" tIns="12700" rIns="0" bIns="0" rtlCol="0">
            <a:spAutoFit/>
          </a:bodyPr>
          <a:lstStyle/>
          <a:p>
            <a:pPr marL="12700">
              <a:lnSpc>
                <a:spcPct val="100000"/>
              </a:lnSpc>
              <a:spcBef>
                <a:spcPts val="100"/>
              </a:spcBef>
            </a:pPr>
            <a:r>
              <a:rPr lang="en-US" sz="2800" b="1" dirty="0"/>
              <a:t>Experiments: Universal Attack</a:t>
            </a:r>
            <a:endParaRPr sz="2800" b="1" dirty="0"/>
          </a:p>
        </p:txBody>
      </p:sp>
      <p:sp>
        <p:nvSpPr>
          <p:cNvPr id="47" name="object 47"/>
          <p:cNvSpPr txBox="1">
            <a:spLocks noGrp="1"/>
          </p:cNvSpPr>
          <p:nvPr>
            <p:ph type="sldNum" sz="quarter" idx="7"/>
          </p:nvPr>
        </p:nvSpPr>
        <p:spPr>
          <a:prstGeom prst="rect">
            <a:avLst/>
          </a:prstGeom>
        </p:spPr>
        <p:txBody>
          <a:bodyPr vert="horz" wrap="square" lIns="0" tIns="15875" rIns="0" bIns="0" rtlCol="0">
            <a:spAutoFit/>
          </a:bodyPr>
          <a:lstStyle/>
          <a:p>
            <a:pPr marL="25400">
              <a:lnSpc>
                <a:spcPct val="100000"/>
              </a:lnSpc>
              <a:spcBef>
                <a:spcPts val="125"/>
              </a:spcBef>
            </a:pPr>
            <a:fld id="{81D60167-4931-47E6-BA6A-407CBD079E47}" type="slidenum">
              <a:rPr dirty="0"/>
              <a:t>24</a:t>
            </a:fld>
            <a:endParaRPr dirty="0"/>
          </a:p>
        </p:txBody>
      </p:sp>
      <p:pic>
        <p:nvPicPr>
          <p:cNvPr id="5" name="Picture 4">
            <a:extLst>
              <a:ext uri="{FF2B5EF4-FFF2-40B4-BE49-F238E27FC236}">
                <a16:creationId xmlns:a16="http://schemas.microsoft.com/office/drawing/2014/main" id="{DB2F565D-3F74-2A41-B624-9B18123574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1737" y="1200150"/>
            <a:ext cx="6611062" cy="2410364"/>
          </a:xfrm>
          <a:prstGeom prst="rect">
            <a:avLst/>
          </a:prstGeom>
        </p:spPr>
      </p:pic>
      <p:sp>
        <p:nvSpPr>
          <p:cNvPr id="17" name="TextBox 16">
            <a:extLst>
              <a:ext uri="{FF2B5EF4-FFF2-40B4-BE49-F238E27FC236}">
                <a16:creationId xmlns:a16="http://schemas.microsoft.com/office/drawing/2014/main" id="{474CB84E-5169-564B-8881-9AE0AE6F5329}"/>
              </a:ext>
            </a:extLst>
          </p:cNvPr>
          <p:cNvSpPr txBox="1"/>
          <p:nvPr/>
        </p:nvSpPr>
        <p:spPr>
          <a:xfrm>
            <a:off x="1792040" y="3610514"/>
            <a:ext cx="7351960" cy="1077218"/>
          </a:xfrm>
          <a:prstGeom prst="rect">
            <a:avLst/>
          </a:prstGeom>
          <a:noFill/>
        </p:spPr>
        <p:txBody>
          <a:bodyPr wrap="square" rtlCol="0">
            <a:spAutoFit/>
          </a:bodyPr>
          <a:lstStyle/>
          <a:p>
            <a:r>
              <a:rPr lang="en-US" sz="1400" dirty="0"/>
              <a:t>Impact of universal local attacks by perturbing patch of size h x w (area%) </a:t>
            </a:r>
            <a:br>
              <a:rPr lang="en-US" sz="1400" dirty="0"/>
            </a:br>
            <a:r>
              <a:rPr lang="en-US" sz="1400" dirty="0"/>
              <a:t>for 512 x 1024 input image</a:t>
            </a:r>
          </a:p>
          <a:p>
            <a:endParaRPr lang="en-US" dirty="0"/>
          </a:p>
          <a:p>
            <a:endParaRPr lang="en-US" dirty="0"/>
          </a:p>
        </p:txBody>
      </p:sp>
      <p:pic>
        <p:nvPicPr>
          <p:cNvPr id="13" name="Picture 12">
            <a:extLst>
              <a:ext uri="{FF2B5EF4-FFF2-40B4-BE49-F238E27FC236}">
                <a16:creationId xmlns:a16="http://schemas.microsoft.com/office/drawing/2014/main" id="{986571AA-CD84-5545-A7D2-351B8946899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33300" y="2812718"/>
            <a:ext cx="1458100" cy="292432"/>
          </a:xfrm>
          <a:prstGeom prst="rect">
            <a:avLst/>
          </a:prstGeom>
        </p:spPr>
      </p:pic>
    </p:spTree>
    <p:extLst>
      <p:ext uri="{BB962C8B-B14F-4D97-AF65-F5344CB8AC3E}">
        <p14:creationId xmlns:p14="http://schemas.microsoft.com/office/powerpoint/2010/main" val="10394269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422400" y="721899"/>
            <a:ext cx="6121400" cy="15240"/>
          </a:xfrm>
          <a:custGeom>
            <a:avLst/>
            <a:gdLst/>
            <a:ahLst/>
            <a:cxnLst/>
            <a:rect l="l" t="t" r="r" b="b"/>
            <a:pathLst>
              <a:path w="6121400" h="15240">
                <a:moveTo>
                  <a:pt x="0" y="0"/>
                </a:moveTo>
                <a:lnTo>
                  <a:pt x="6121199" y="14999"/>
                </a:lnTo>
              </a:path>
            </a:pathLst>
          </a:custGeom>
          <a:ln w="9524">
            <a:solidFill>
              <a:srgbClr val="595959"/>
            </a:solidFill>
          </a:ln>
        </p:spPr>
        <p:txBody>
          <a:bodyPr wrap="square" lIns="0" tIns="0" rIns="0" bIns="0" rtlCol="0"/>
          <a:lstStyle/>
          <a:p>
            <a:endParaRPr/>
          </a:p>
        </p:txBody>
      </p:sp>
      <p:sp>
        <p:nvSpPr>
          <p:cNvPr id="3" name="object 3"/>
          <p:cNvSpPr txBox="1">
            <a:spLocks noGrp="1"/>
          </p:cNvSpPr>
          <p:nvPr>
            <p:ph type="title"/>
          </p:nvPr>
        </p:nvSpPr>
        <p:spPr>
          <a:xfrm>
            <a:off x="1388885" y="266224"/>
            <a:ext cx="6089015" cy="452120"/>
          </a:xfrm>
          <a:prstGeom prst="rect">
            <a:avLst/>
          </a:prstGeom>
        </p:spPr>
        <p:txBody>
          <a:bodyPr vert="horz" wrap="square" lIns="0" tIns="12700" rIns="0" bIns="0" rtlCol="0">
            <a:spAutoFit/>
          </a:bodyPr>
          <a:lstStyle/>
          <a:p>
            <a:pPr marL="12700">
              <a:lnSpc>
                <a:spcPct val="100000"/>
              </a:lnSpc>
              <a:spcBef>
                <a:spcPts val="100"/>
              </a:spcBef>
            </a:pPr>
            <a:r>
              <a:rPr lang="en-US" sz="2800" b="1" dirty="0"/>
              <a:t>Experiments:  Attack Detection</a:t>
            </a:r>
            <a:endParaRPr sz="2800" b="1" dirty="0"/>
          </a:p>
        </p:txBody>
      </p:sp>
      <p:sp>
        <p:nvSpPr>
          <p:cNvPr id="47" name="object 47"/>
          <p:cNvSpPr txBox="1">
            <a:spLocks noGrp="1"/>
          </p:cNvSpPr>
          <p:nvPr>
            <p:ph type="sldNum" sz="quarter" idx="7"/>
          </p:nvPr>
        </p:nvSpPr>
        <p:spPr>
          <a:prstGeom prst="rect">
            <a:avLst/>
          </a:prstGeom>
        </p:spPr>
        <p:txBody>
          <a:bodyPr vert="horz" wrap="square" lIns="0" tIns="15875" rIns="0" bIns="0" rtlCol="0">
            <a:spAutoFit/>
          </a:bodyPr>
          <a:lstStyle/>
          <a:p>
            <a:pPr marL="25400">
              <a:lnSpc>
                <a:spcPct val="100000"/>
              </a:lnSpc>
              <a:spcBef>
                <a:spcPts val="125"/>
              </a:spcBef>
            </a:pPr>
            <a:fld id="{81D60167-4931-47E6-BA6A-407CBD079E47}" type="slidenum">
              <a:rPr dirty="0"/>
              <a:t>25</a:t>
            </a:fld>
            <a:endParaRPr dirty="0"/>
          </a:p>
        </p:txBody>
      </p:sp>
      <p:pic>
        <p:nvPicPr>
          <p:cNvPr id="6" name="Picture 5">
            <a:extLst>
              <a:ext uri="{FF2B5EF4-FFF2-40B4-BE49-F238E27FC236}">
                <a16:creationId xmlns:a16="http://schemas.microsoft.com/office/drawing/2014/main" id="{052676D1-4DAF-EF4A-8138-995AF6BE53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0600" y="1733550"/>
            <a:ext cx="6337300" cy="1079500"/>
          </a:xfrm>
          <a:prstGeom prst="rect">
            <a:avLst/>
          </a:prstGeom>
        </p:spPr>
      </p:pic>
      <p:sp>
        <p:nvSpPr>
          <p:cNvPr id="7" name="TextBox 6">
            <a:extLst>
              <a:ext uri="{FF2B5EF4-FFF2-40B4-BE49-F238E27FC236}">
                <a16:creationId xmlns:a16="http://schemas.microsoft.com/office/drawing/2014/main" id="{3058E805-3EED-DF48-81DD-277FF983BCEE}"/>
              </a:ext>
            </a:extLst>
          </p:cNvPr>
          <p:cNvSpPr txBox="1"/>
          <p:nvPr/>
        </p:nvSpPr>
        <p:spPr>
          <a:xfrm>
            <a:off x="990600" y="971550"/>
            <a:ext cx="6629400" cy="923330"/>
          </a:xfrm>
          <a:prstGeom prst="rect">
            <a:avLst/>
          </a:prstGeom>
          <a:noFill/>
        </p:spPr>
        <p:txBody>
          <a:bodyPr wrap="square" rtlCol="0">
            <a:spAutoFit/>
          </a:bodyPr>
          <a:lstStyle/>
          <a:p>
            <a:pPr marL="285750" indent="-285750">
              <a:buFont typeface="Arial" panose="020B0604020202020204" pitchFamily="34" charset="0"/>
              <a:buChar char="•"/>
            </a:pPr>
            <a:r>
              <a:rPr lang="en-US" dirty="0"/>
              <a:t>We detect the region of fooling by computing Mahalanobis distance between feature and nearest class-conditional distribution at every spatial location j </a:t>
            </a:r>
          </a:p>
        </p:txBody>
      </p:sp>
      <p:pic>
        <p:nvPicPr>
          <p:cNvPr id="9" name="Picture 8">
            <a:extLst>
              <a:ext uri="{FF2B5EF4-FFF2-40B4-BE49-F238E27FC236}">
                <a16:creationId xmlns:a16="http://schemas.microsoft.com/office/drawing/2014/main" id="{21E13BB8-6B55-B642-926B-AA9A30D078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07610" y="3850983"/>
            <a:ext cx="685800" cy="622300"/>
          </a:xfrm>
          <a:prstGeom prst="rect">
            <a:avLst/>
          </a:prstGeom>
        </p:spPr>
      </p:pic>
      <p:pic>
        <p:nvPicPr>
          <p:cNvPr id="12" name="Picture 11">
            <a:extLst>
              <a:ext uri="{FF2B5EF4-FFF2-40B4-BE49-F238E27FC236}">
                <a16:creationId xmlns:a16="http://schemas.microsoft.com/office/drawing/2014/main" id="{89DD6BAA-2717-3F4D-8053-B2F26A90DFF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33010" y="3393612"/>
            <a:ext cx="635000" cy="558800"/>
          </a:xfrm>
          <a:prstGeom prst="rect">
            <a:avLst/>
          </a:prstGeom>
        </p:spPr>
      </p:pic>
      <p:pic>
        <p:nvPicPr>
          <p:cNvPr id="14" name="Picture 13">
            <a:extLst>
              <a:ext uri="{FF2B5EF4-FFF2-40B4-BE49-F238E27FC236}">
                <a16:creationId xmlns:a16="http://schemas.microsoft.com/office/drawing/2014/main" id="{E421138A-AB4A-0949-AD77-32F908796A2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171729" y="2770280"/>
            <a:ext cx="557561" cy="508000"/>
          </a:xfrm>
          <a:prstGeom prst="rect">
            <a:avLst/>
          </a:prstGeom>
        </p:spPr>
      </p:pic>
      <p:sp>
        <p:nvSpPr>
          <p:cNvPr id="15" name="TextBox 14">
            <a:extLst>
              <a:ext uri="{FF2B5EF4-FFF2-40B4-BE49-F238E27FC236}">
                <a16:creationId xmlns:a16="http://schemas.microsoft.com/office/drawing/2014/main" id="{5BA08470-F66A-2D48-A364-71DF06F63319}"/>
              </a:ext>
            </a:extLst>
          </p:cNvPr>
          <p:cNvSpPr txBox="1"/>
          <p:nvPr/>
        </p:nvSpPr>
        <p:spPr>
          <a:xfrm>
            <a:off x="2764466" y="3952412"/>
            <a:ext cx="3051854" cy="369332"/>
          </a:xfrm>
          <a:prstGeom prst="rect">
            <a:avLst/>
          </a:prstGeom>
          <a:noFill/>
        </p:spPr>
        <p:txBody>
          <a:bodyPr wrap="square" rtlCol="0">
            <a:spAutoFit/>
          </a:bodyPr>
          <a:lstStyle/>
          <a:p>
            <a:pPr marL="285750" indent="-285750">
              <a:buFontTx/>
              <a:buChar char="-"/>
            </a:pPr>
            <a:r>
              <a:rPr lang="en-US" dirty="0"/>
              <a:t>covariance at layer l</a:t>
            </a:r>
          </a:p>
        </p:txBody>
      </p:sp>
      <p:sp>
        <p:nvSpPr>
          <p:cNvPr id="18" name="TextBox 17">
            <a:extLst>
              <a:ext uri="{FF2B5EF4-FFF2-40B4-BE49-F238E27FC236}">
                <a16:creationId xmlns:a16="http://schemas.microsoft.com/office/drawing/2014/main" id="{5FC1914E-D990-504E-8C5E-8F4A368DAB4C}"/>
              </a:ext>
            </a:extLst>
          </p:cNvPr>
          <p:cNvSpPr txBox="1"/>
          <p:nvPr/>
        </p:nvSpPr>
        <p:spPr>
          <a:xfrm>
            <a:off x="2764466" y="3561262"/>
            <a:ext cx="4138118" cy="369332"/>
          </a:xfrm>
          <a:prstGeom prst="rect">
            <a:avLst/>
          </a:prstGeom>
          <a:noFill/>
        </p:spPr>
        <p:txBody>
          <a:bodyPr wrap="square" rtlCol="0">
            <a:spAutoFit/>
          </a:bodyPr>
          <a:lstStyle/>
          <a:p>
            <a:pPr marL="285750" indent="-285750">
              <a:buFontTx/>
              <a:buChar char="-"/>
            </a:pPr>
            <a:r>
              <a:rPr lang="en-US" dirty="0"/>
              <a:t>Class-specific mean at layer l</a:t>
            </a:r>
          </a:p>
        </p:txBody>
      </p:sp>
      <p:sp>
        <p:nvSpPr>
          <p:cNvPr id="19" name="TextBox 18">
            <a:extLst>
              <a:ext uri="{FF2B5EF4-FFF2-40B4-BE49-F238E27FC236}">
                <a16:creationId xmlns:a16="http://schemas.microsoft.com/office/drawing/2014/main" id="{EBE6DBA7-F630-BB41-9B57-BA5DD59481C7}"/>
              </a:ext>
            </a:extLst>
          </p:cNvPr>
          <p:cNvSpPr txBox="1"/>
          <p:nvPr/>
        </p:nvSpPr>
        <p:spPr>
          <a:xfrm>
            <a:off x="2743200" y="2813050"/>
            <a:ext cx="3473583" cy="369332"/>
          </a:xfrm>
          <a:prstGeom prst="rect">
            <a:avLst/>
          </a:prstGeom>
          <a:noFill/>
        </p:spPr>
        <p:txBody>
          <a:bodyPr wrap="square" rtlCol="0">
            <a:spAutoFit/>
          </a:bodyPr>
          <a:lstStyle/>
          <a:p>
            <a:pPr marL="285750" indent="-285750">
              <a:buFontTx/>
              <a:buChar char="-"/>
            </a:pPr>
            <a:r>
              <a:rPr lang="en-US" dirty="0"/>
              <a:t>feature at location j and layer l</a:t>
            </a:r>
          </a:p>
        </p:txBody>
      </p:sp>
    </p:spTree>
    <p:extLst>
      <p:ext uri="{BB962C8B-B14F-4D97-AF65-F5344CB8AC3E}">
        <p14:creationId xmlns:p14="http://schemas.microsoft.com/office/powerpoint/2010/main" val="10726559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422400" y="721899"/>
            <a:ext cx="6121400" cy="15240"/>
          </a:xfrm>
          <a:custGeom>
            <a:avLst/>
            <a:gdLst/>
            <a:ahLst/>
            <a:cxnLst/>
            <a:rect l="l" t="t" r="r" b="b"/>
            <a:pathLst>
              <a:path w="6121400" h="15240">
                <a:moveTo>
                  <a:pt x="0" y="0"/>
                </a:moveTo>
                <a:lnTo>
                  <a:pt x="6121199" y="14999"/>
                </a:lnTo>
              </a:path>
            </a:pathLst>
          </a:custGeom>
          <a:ln w="9524">
            <a:solidFill>
              <a:srgbClr val="595959"/>
            </a:solidFill>
          </a:ln>
        </p:spPr>
        <p:txBody>
          <a:bodyPr wrap="square" lIns="0" tIns="0" rIns="0" bIns="0" rtlCol="0"/>
          <a:lstStyle/>
          <a:p>
            <a:endParaRPr/>
          </a:p>
        </p:txBody>
      </p:sp>
      <p:sp>
        <p:nvSpPr>
          <p:cNvPr id="3" name="object 3"/>
          <p:cNvSpPr txBox="1">
            <a:spLocks noGrp="1"/>
          </p:cNvSpPr>
          <p:nvPr>
            <p:ph type="title"/>
          </p:nvPr>
        </p:nvSpPr>
        <p:spPr>
          <a:xfrm>
            <a:off x="1388885" y="266224"/>
            <a:ext cx="6089015" cy="452120"/>
          </a:xfrm>
          <a:prstGeom prst="rect">
            <a:avLst/>
          </a:prstGeom>
        </p:spPr>
        <p:txBody>
          <a:bodyPr vert="horz" wrap="square" lIns="0" tIns="12700" rIns="0" bIns="0" rtlCol="0">
            <a:spAutoFit/>
          </a:bodyPr>
          <a:lstStyle/>
          <a:p>
            <a:pPr marL="12700">
              <a:lnSpc>
                <a:spcPct val="100000"/>
              </a:lnSpc>
              <a:spcBef>
                <a:spcPts val="100"/>
              </a:spcBef>
            </a:pPr>
            <a:r>
              <a:rPr lang="en-US" sz="2800" b="1" dirty="0"/>
              <a:t>Experiments:  Attack Detection</a:t>
            </a:r>
            <a:endParaRPr sz="2800" b="1" dirty="0"/>
          </a:p>
        </p:txBody>
      </p:sp>
      <p:sp>
        <p:nvSpPr>
          <p:cNvPr id="35" name="object 35"/>
          <p:cNvSpPr/>
          <p:nvPr/>
        </p:nvSpPr>
        <p:spPr>
          <a:xfrm>
            <a:off x="1295401" y="3955519"/>
            <a:ext cx="5334000" cy="73430"/>
          </a:xfrm>
          <a:custGeom>
            <a:avLst/>
            <a:gdLst/>
            <a:ahLst/>
            <a:cxnLst/>
            <a:rect l="l" t="t" r="r" b="b"/>
            <a:pathLst>
              <a:path w="4531995" h="15239">
                <a:moveTo>
                  <a:pt x="4531799" y="0"/>
                </a:moveTo>
                <a:lnTo>
                  <a:pt x="0" y="14699"/>
                </a:lnTo>
              </a:path>
            </a:pathLst>
          </a:custGeom>
          <a:ln w="9524">
            <a:solidFill>
              <a:srgbClr val="9B9B9B"/>
            </a:solidFill>
          </a:ln>
        </p:spPr>
        <p:txBody>
          <a:bodyPr wrap="square" lIns="0" tIns="0" rIns="0" bIns="0" rtlCol="0"/>
          <a:lstStyle/>
          <a:p>
            <a:endParaRPr/>
          </a:p>
        </p:txBody>
      </p:sp>
      <p:sp>
        <p:nvSpPr>
          <p:cNvPr id="47" name="object 47"/>
          <p:cNvSpPr txBox="1">
            <a:spLocks noGrp="1"/>
          </p:cNvSpPr>
          <p:nvPr>
            <p:ph type="sldNum" sz="quarter" idx="7"/>
          </p:nvPr>
        </p:nvSpPr>
        <p:spPr>
          <a:prstGeom prst="rect">
            <a:avLst/>
          </a:prstGeom>
        </p:spPr>
        <p:txBody>
          <a:bodyPr vert="horz" wrap="square" lIns="0" tIns="15875" rIns="0" bIns="0" rtlCol="0">
            <a:spAutoFit/>
          </a:bodyPr>
          <a:lstStyle/>
          <a:p>
            <a:pPr marL="25400">
              <a:lnSpc>
                <a:spcPct val="100000"/>
              </a:lnSpc>
              <a:spcBef>
                <a:spcPts val="125"/>
              </a:spcBef>
            </a:pPr>
            <a:fld id="{81D60167-4931-47E6-BA6A-407CBD079E47}" type="slidenum">
              <a:rPr dirty="0"/>
              <a:t>26</a:t>
            </a:fld>
            <a:endParaRPr dirty="0"/>
          </a:p>
        </p:txBody>
      </p:sp>
      <p:sp>
        <p:nvSpPr>
          <p:cNvPr id="11" name="TextBox 10">
            <a:extLst>
              <a:ext uri="{FF2B5EF4-FFF2-40B4-BE49-F238E27FC236}">
                <a16:creationId xmlns:a16="http://schemas.microsoft.com/office/drawing/2014/main" id="{412B75A5-B536-A847-9334-7BB1A76F92FF}"/>
              </a:ext>
            </a:extLst>
          </p:cNvPr>
          <p:cNvSpPr txBox="1"/>
          <p:nvPr/>
        </p:nvSpPr>
        <p:spPr>
          <a:xfrm>
            <a:off x="1654215" y="4028949"/>
            <a:ext cx="7351960" cy="1015663"/>
          </a:xfrm>
          <a:prstGeom prst="rect">
            <a:avLst/>
          </a:prstGeom>
          <a:noFill/>
        </p:spPr>
        <p:txBody>
          <a:bodyPr wrap="square" rtlCol="0">
            <a:spAutoFit/>
          </a:bodyPr>
          <a:lstStyle/>
          <a:p>
            <a:r>
              <a:rPr lang="en-US" sz="1400" dirty="0"/>
              <a:t>Attack detection on Cityscapes with different perturbation settings</a:t>
            </a:r>
            <a:br>
              <a:rPr lang="en-US" sz="1400" dirty="0"/>
            </a:br>
            <a:endParaRPr lang="en-US" sz="1400" dirty="0"/>
          </a:p>
          <a:p>
            <a:r>
              <a:rPr lang="en-US" sz="900" dirty="0"/>
              <a:t>Global – full image perturbations               FS – full static region perturbations</a:t>
            </a:r>
          </a:p>
          <a:p>
            <a:r>
              <a:rPr lang="en-US" sz="900" dirty="0"/>
              <a:t>UP -  universal patch perturbations.           AP – adaptive attack perturbations</a:t>
            </a:r>
          </a:p>
          <a:p>
            <a:endParaRPr lang="en-US" sz="1400" dirty="0"/>
          </a:p>
        </p:txBody>
      </p:sp>
      <p:pic>
        <p:nvPicPr>
          <p:cNvPr id="5" name="Picture 4">
            <a:extLst>
              <a:ext uri="{FF2B5EF4-FFF2-40B4-BE49-F238E27FC236}">
                <a16:creationId xmlns:a16="http://schemas.microsoft.com/office/drawing/2014/main" id="{3469C6EC-F39E-C040-9A15-01CB4DF9A9BB}"/>
              </a:ext>
            </a:extLst>
          </p:cNvPr>
          <p:cNvPicPr>
            <a:picLocks noChangeAspect="1"/>
          </p:cNvPicPr>
          <p:nvPr/>
        </p:nvPicPr>
        <p:blipFill rotWithShape="1">
          <a:blip r:embed="rId3">
            <a:extLst>
              <a:ext uri="{28A0092B-C50C-407E-A947-70E740481C1C}">
                <a14:useLocalDpi xmlns:a14="http://schemas.microsoft.com/office/drawing/2010/main" val="0"/>
              </a:ext>
            </a:extLst>
          </a:blip>
          <a:srcRect b="3963"/>
          <a:stretch/>
        </p:blipFill>
        <p:spPr>
          <a:xfrm>
            <a:off x="1039091" y="1066687"/>
            <a:ext cx="6047509" cy="2888831"/>
          </a:xfrm>
          <a:prstGeom prst="rect">
            <a:avLst/>
          </a:prstGeom>
        </p:spPr>
      </p:pic>
    </p:spTree>
    <p:extLst>
      <p:ext uri="{BB962C8B-B14F-4D97-AF65-F5344CB8AC3E}">
        <p14:creationId xmlns:p14="http://schemas.microsoft.com/office/powerpoint/2010/main" val="12366362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511399" y="721898"/>
            <a:ext cx="6337202" cy="45719"/>
          </a:xfrm>
          <a:custGeom>
            <a:avLst/>
            <a:gdLst/>
            <a:ahLst/>
            <a:cxnLst/>
            <a:rect l="l" t="t" r="r" b="b"/>
            <a:pathLst>
              <a:path w="6121400" h="15240">
                <a:moveTo>
                  <a:pt x="0" y="0"/>
                </a:moveTo>
                <a:lnTo>
                  <a:pt x="6121199" y="14999"/>
                </a:lnTo>
              </a:path>
            </a:pathLst>
          </a:custGeom>
          <a:ln w="9524">
            <a:solidFill>
              <a:srgbClr val="595959"/>
            </a:solidFill>
          </a:ln>
        </p:spPr>
        <p:txBody>
          <a:bodyPr wrap="square" lIns="0" tIns="0" rIns="0" bIns="0" rtlCol="0"/>
          <a:lstStyle/>
          <a:p>
            <a:endParaRPr/>
          </a:p>
        </p:txBody>
      </p:sp>
      <p:sp>
        <p:nvSpPr>
          <p:cNvPr id="3" name="object 3"/>
          <p:cNvSpPr txBox="1">
            <a:spLocks noGrp="1"/>
          </p:cNvSpPr>
          <p:nvPr>
            <p:ph type="title"/>
          </p:nvPr>
        </p:nvSpPr>
        <p:spPr>
          <a:xfrm>
            <a:off x="1471930" y="252114"/>
            <a:ext cx="1957069" cy="443711"/>
          </a:xfrm>
          <a:prstGeom prst="rect">
            <a:avLst/>
          </a:prstGeom>
        </p:spPr>
        <p:txBody>
          <a:bodyPr vert="horz" wrap="square" lIns="0" tIns="12700" rIns="0" bIns="0" rtlCol="0">
            <a:spAutoFit/>
          </a:bodyPr>
          <a:lstStyle/>
          <a:p>
            <a:pPr marL="12700">
              <a:lnSpc>
                <a:spcPct val="100000"/>
              </a:lnSpc>
              <a:spcBef>
                <a:spcPts val="100"/>
              </a:spcBef>
            </a:pPr>
            <a:r>
              <a:rPr sz="2800" b="1" spc="-5" dirty="0"/>
              <a:t>Summary</a:t>
            </a:r>
            <a:endParaRPr sz="2800" b="1" dirty="0"/>
          </a:p>
        </p:txBody>
      </p:sp>
      <p:sp>
        <p:nvSpPr>
          <p:cNvPr id="5" name="object 5"/>
          <p:cNvSpPr txBox="1">
            <a:spLocks noGrp="1"/>
          </p:cNvSpPr>
          <p:nvPr>
            <p:ph type="sldNum" sz="quarter" idx="7"/>
          </p:nvPr>
        </p:nvSpPr>
        <p:spPr>
          <a:prstGeom prst="rect">
            <a:avLst/>
          </a:prstGeom>
        </p:spPr>
        <p:txBody>
          <a:bodyPr vert="horz" wrap="square" lIns="0" tIns="15875" rIns="0" bIns="0" rtlCol="0">
            <a:spAutoFit/>
          </a:bodyPr>
          <a:lstStyle/>
          <a:p>
            <a:pPr marL="25400">
              <a:lnSpc>
                <a:spcPct val="100000"/>
              </a:lnSpc>
              <a:spcBef>
                <a:spcPts val="125"/>
              </a:spcBef>
            </a:pPr>
            <a:fld id="{81D60167-4931-47E6-BA6A-407CBD079E47}" type="slidenum">
              <a:rPr dirty="0"/>
              <a:t>27</a:t>
            </a:fld>
            <a:endParaRPr dirty="0"/>
          </a:p>
        </p:txBody>
      </p:sp>
      <p:sp>
        <p:nvSpPr>
          <p:cNvPr id="4" name="object 4"/>
          <p:cNvSpPr txBox="1"/>
          <p:nvPr/>
        </p:nvSpPr>
        <p:spPr>
          <a:xfrm>
            <a:off x="914400" y="895350"/>
            <a:ext cx="7010400" cy="1829347"/>
          </a:xfrm>
          <a:prstGeom prst="rect">
            <a:avLst/>
          </a:prstGeom>
        </p:spPr>
        <p:txBody>
          <a:bodyPr vert="horz" wrap="square" lIns="0" tIns="66675" rIns="0" bIns="0" rtlCol="0">
            <a:spAutoFit/>
          </a:bodyPr>
          <a:lstStyle/>
          <a:p>
            <a:pPr marL="836295" lvl="1" indent="-367030">
              <a:spcBef>
                <a:spcPts val="525"/>
              </a:spcBef>
              <a:buFontTx/>
              <a:buChar char="●"/>
              <a:tabLst>
                <a:tab pos="379095" algn="l"/>
                <a:tab pos="379730" algn="l"/>
              </a:tabLst>
            </a:pPr>
            <a:r>
              <a:rPr lang="en-US" sz="1700" dirty="0">
                <a:latin typeface="Calibri" panose="020F0502020204030204" pitchFamily="34" charset="0"/>
                <a:cs typeface="Calibri" panose="020F0502020204030204" pitchFamily="34" charset="0"/>
              </a:rPr>
              <a:t>We show the vulnerability of modern context-aware networks to various indirect attacks </a:t>
            </a:r>
          </a:p>
          <a:p>
            <a:pPr marL="836295" lvl="1" indent="-367030">
              <a:spcBef>
                <a:spcPts val="525"/>
              </a:spcBef>
              <a:buChar char="●"/>
              <a:tabLst>
                <a:tab pos="379095" algn="l"/>
                <a:tab pos="379730" algn="l"/>
              </a:tabLst>
            </a:pPr>
            <a:r>
              <a:rPr lang="en-US" sz="1700" spc="-5" dirty="0">
                <a:latin typeface="Calibri" panose="020F0502020204030204" pitchFamily="34" charset="0"/>
                <a:cs typeface="Calibri" panose="020F0502020204030204" pitchFamily="34" charset="0"/>
              </a:rPr>
              <a:t>We propose adaptive indirect attack based on group sparsity</a:t>
            </a:r>
          </a:p>
          <a:p>
            <a:pPr marL="836295" lvl="1" indent="-367030">
              <a:spcBef>
                <a:spcPts val="525"/>
              </a:spcBef>
              <a:buFontTx/>
              <a:buChar char="●"/>
              <a:tabLst>
                <a:tab pos="379095" algn="l"/>
                <a:tab pos="379730" algn="l"/>
              </a:tabLst>
            </a:pPr>
            <a:r>
              <a:rPr lang="en-US" sz="1700" dirty="0">
                <a:latin typeface="Calibri" panose="020F0502020204030204" pitchFamily="34" charset="0"/>
                <a:cs typeface="Calibri" panose="020F0502020204030204" pitchFamily="34" charset="0"/>
              </a:rPr>
              <a:t>We evaluate the impact of context to universal fixed-size patch attacks</a:t>
            </a:r>
          </a:p>
          <a:p>
            <a:pPr marL="836295" lvl="1" indent="-367030">
              <a:spcBef>
                <a:spcPts val="525"/>
              </a:spcBef>
              <a:buFontTx/>
              <a:buChar char="●"/>
              <a:tabLst>
                <a:tab pos="379095" algn="l"/>
                <a:tab pos="379730" algn="l"/>
              </a:tabLst>
            </a:pPr>
            <a:r>
              <a:rPr lang="en-US" sz="1700" dirty="0">
                <a:latin typeface="Calibri" panose="020F0502020204030204" pitchFamily="34" charset="0"/>
                <a:cs typeface="Calibri" panose="020F0502020204030204" pitchFamily="34" charset="0"/>
              </a:rPr>
              <a:t>We propose pixel-level detection of fooling regions based on Mahalanobis distance</a:t>
            </a:r>
            <a:endParaRPr sz="1700" dirty="0">
              <a:latin typeface="Calibri" panose="020F0502020204030204" pitchFamily="34" charset="0"/>
              <a:cs typeface="Calibri" panose="020F0502020204030204" pitchFamily="3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a:extLst>
              <a:ext uri="{FF2B5EF4-FFF2-40B4-BE49-F238E27FC236}">
                <a16:creationId xmlns:a16="http://schemas.microsoft.com/office/drawing/2014/main" id="{72C5C3F2-7CE7-724D-B78E-2ABA619F2A48}"/>
              </a:ext>
            </a:extLst>
          </p:cNvPr>
          <p:cNvSpPr txBox="1"/>
          <p:nvPr/>
        </p:nvSpPr>
        <p:spPr>
          <a:xfrm>
            <a:off x="3276600" y="3943350"/>
            <a:ext cx="1819255" cy="430887"/>
          </a:xfrm>
          <a:prstGeom prst="rect">
            <a:avLst/>
          </a:prstGeom>
          <a:ln w="6350">
            <a:no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100" i="1" dirty="0">
                <a:solidFill>
                  <a:schemeClr val="tx1"/>
                </a:solidFill>
              </a:rPr>
              <a:t>(</a:t>
            </a:r>
            <a:r>
              <a:rPr lang="en-US" sz="1100" b="1" i="1" dirty="0">
                <a:solidFill>
                  <a:schemeClr val="tx1"/>
                </a:solidFill>
              </a:rPr>
              <a:t>context by point-wise spatial attention</a:t>
            </a:r>
            <a:r>
              <a:rPr lang="en-US" sz="1100" i="1" dirty="0">
                <a:solidFill>
                  <a:schemeClr val="tx1"/>
                </a:solidFill>
              </a:rPr>
              <a:t>) </a:t>
            </a:r>
          </a:p>
        </p:txBody>
      </p:sp>
      <p:sp>
        <p:nvSpPr>
          <p:cNvPr id="2" name="object 2"/>
          <p:cNvSpPr/>
          <p:nvPr/>
        </p:nvSpPr>
        <p:spPr>
          <a:xfrm>
            <a:off x="1511399" y="499110"/>
            <a:ext cx="6121400" cy="15240"/>
          </a:xfrm>
          <a:custGeom>
            <a:avLst/>
            <a:gdLst/>
            <a:ahLst/>
            <a:cxnLst/>
            <a:rect l="l" t="t" r="r" b="b"/>
            <a:pathLst>
              <a:path w="6121400" h="15240">
                <a:moveTo>
                  <a:pt x="0" y="0"/>
                </a:moveTo>
                <a:lnTo>
                  <a:pt x="6121199" y="14999"/>
                </a:lnTo>
              </a:path>
            </a:pathLst>
          </a:custGeom>
          <a:ln w="9524">
            <a:solidFill>
              <a:srgbClr val="595959"/>
            </a:solidFill>
          </a:ln>
        </p:spPr>
        <p:txBody>
          <a:bodyPr wrap="square" lIns="0" tIns="0" rIns="0" bIns="0" rtlCol="0"/>
          <a:lstStyle/>
          <a:p>
            <a:endParaRPr/>
          </a:p>
        </p:txBody>
      </p:sp>
      <p:sp>
        <p:nvSpPr>
          <p:cNvPr id="3" name="object 3"/>
          <p:cNvSpPr txBox="1">
            <a:spLocks noGrp="1"/>
          </p:cNvSpPr>
          <p:nvPr>
            <p:ph type="title"/>
          </p:nvPr>
        </p:nvSpPr>
        <p:spPr>
          <a:xfrm>
            <a:off x="1752600" y="57150"/>
            <a:ext cx="6089015" cy="443711"/>
          </a:xfrm>
          <a:prstGeom prst="rect">
            <a:avLst/>
          </a:prstGeom>
        </p:spPr>
        <p:txBody>
          <a:bodyPr vert="horz" wrap="square" lIns="0" tIns="12700" rIns="0" bIns="0" rtlCol="0">
            <a:spAutoFit/>
          </a:bodyPr>
          <a:lstStyle/>
          <a:p>
            <a:pPr marL="12700">
              <a:lnSpc>
                <a:spcPct val="100000"/>
              </a:lnSpc>
              <a:spcBef>
                <a:spcPts val="100"/>
              </a:spcBef>
            </a:pPr>
            <a:r>
              <a:rPr lang="en-US" sz="2800" b="1" dirty="0"/>
              <a:t>Overview: Indirect Local Attacks</a:t>
            </a:r>
          </a:p>
        </p:txBody>
      </p:sp>
      <p:sp>
        <p:nvSpPr>
          <p:cNvPr id="47" name="object 47"/>
          <p:cNvSpPr txBox="1">
            <a:spLocks noGrp="1"/>
          </p:cNvSpPr>
          <p:nvPr>
            <p:ph type="sldNum" sz="quarter" idx="7"/>
          </p:nvPr>
        </p:nvSpPr>
        <p:spPr>
          <a:prstGeom prst="rect">
            <a:avLst/>
          </a:prstGeom>
        </p:spPr>
        <p:txBody>
          <a:bodyPr vert="horz" wrap="square" lIns="0" tIns="15875" rIns="0" bIns="0" rtlCol="0">
            <a:spAutoFit/>
          </a:bodyPr>
          <a:lstStyle/>
          <a:p>
            <a:pPr marL="25400">
              <a:lnSpc>
                <a:spcPct val="100000"/>
              </a:lnSpc>
              <a:spcBef>
                <a:spcPts val="125"/>
              </a:spcBef>
            </a:pPr>
            <a:fld id="{81D60167-4931-47E6-BA6A-407CBD079E47}" type="slidenum">
              <a:rPr dirty="0"/>
              <a:t>3</a:t>
            </a:fld>
            <a:endParaRPr dirty="0"/>
          </a:p>
        </p:txBody>
      </p:sp>
      <p:pic>
        <p:nvPicPr>
          <p:cNvPr id="5" name="Picture 4">
            <a:extLst>
              <a:ext uri="{FF2B5EF4-FFF2-40B4-BE49-F238E27FC236}">
                <a16:creationId xmlns:a16="http://schemas.microsoft.com/office/drawing/2014/main" id="{3C61703D-E5C9-6D49-A379-8B63FED40B02}"/>
              </a:ext>
            </a:extLst>
          </p:cNvPr>
          <p:cNvPicPr>
            <a:picLocks noChangeAspect="1"/>
          </p:cNvPicPr>
          <p:nvPr/>
        </p:nvPicPr>
        <p:blipFill rotWithShape="1">
          <a:blip r:embed="rId3">
            <a:extLst>
              <a:ext uri="{28A0092B-C50C-407E-A947-70E740481C1C}">
                <a14:useLocalDpi xmlns:a14="http://schemas.microsoft.com/office/drawing/2010/main" val="0"/>
              </a:ext>
            </a:extLst>
          </a:blip>
          <a:srcRect t="1" r="65747" b="48302"/>
          <a:stretch/>
        </p:blipFill>
        <p:spPr>
          <a:xfrm>
            <a:off x="1295400" y="1047750"/>
            <a:ext cx="1943100" cy="1444679"/>
          </a:xfrm>
          <a:prstGeom prst="rect">
            <a:avLst/>
          </a:prstGeom>
          <a:ln>
            <a:solidFill>
              <a:schemeClr val="bg1"/>
            </a:solidFill>
          </a:ln>
        </p:spPr>
      </p:pic>
      <p:sp>
        <p:nvSpPr>
          <p:cNvPr id="6" name="TextBox 5">
            <a:extLst>
              <a:ext uri="{FF2B5EF4-FFF2-40B4-BE49-F238E27FC236}">
                <a16:creationId xmlns:a16="http://schemas.microsoft.com/office/drawing/2014/main" id="{8C354E35-F259-9440-BFCB-00DF299BBC46}"/>
              </a:ext>
            </a:extLst>
          </p:cNvPr>
          <p:cNvSpPr txBox="1"/>
          <p:nvPr/>
        </p:nvSpPr>
        <p:spPr>
          <a:xfrm>
            <a:off x="1211237" y="584589"/>
            <a:ext cx="6774815" cy="523220"/>
          </a:xfrm>
          <a:prstGeom prst="rect">
            <a:avLst/>
          </a:prstGeom>
          <a:noFill/>
        </p:spPr>
        <p:txBody>
          <a:bodyPr wrap="square" rtlCol="0">
            <a:spAutoFit/>
          </a:bodyPr>
          <a:lstStyle/>
          <a:p>
            <a:pPr algn="ctr"/>
            <a:r>
              <a:rPr lang="en-US" sz="1400" dirty="0"/>
              <a:t>We discover that modern </a:t>
            </a:r>
            <a:r>
              <a:rPr lang="en-US" sz="1400" i="1" dirty="0"/>
              <a:t>context-aware networks </a:t>
            </a:r>
            <a:r>
              <a:rPr lang="en-US" sz="1400" dirty="0"/>
              <a:t>are vulnerable to indirect local attacks. Particularly, the location of perturbation and fooling is </a:t>
            </a:r>
            <a:r>
              <a:rPr lang="en-US" sz="1400" b="1" dirty="0"/>
              <a:t>different</a:t>
            </a:r>
            <a:r>
              <a:rPr lang="en-US" sz="1400" dirty="0"/>
              <a:t>.</a:t>
            </a:r>
          </a:p>
        </p:txBody>
      </p:sp>
      <p:sp>
        <p:nvSpPr>
          <p:cNvPr id="7" name="TextBox 6">
            <a:extLst>
              <a:ext uri="{FF2B5EF4-FFF2-40B4-BE49-F238E27FC236}">
                <a16:creationId xmlns:a16="http://schemas.microsoft.com/office/drawing/2014/main" id="{5890C3FC-4F0F-4643-A94F-D3C4B20100FA}"/>
              </a:ext>
            </a:extLst>
          </p:cNvPr>
          <p:cNvSpPr txBox="1"/>
          <p:nvPr/>
        </p:nvSpPr>
        <p:spPr>
          <a:xfrm>
            <a:off x="29194" y="1498428"/>
            <a:ext cx="1507491" cy="769441"/>
          </a:xfrm>
          <a:prstGeom prst="rect">
            <a:avLst/>
          </a:prstGeom>
          <a:ln w="6350">
            <a:noFill/>
          </a:ln>
        </p:spPr>
        <p:style>
          <a:lnRef idx="2">
            <a:schemeClr val="dk1"/>
          </a:lnRef>
          <a:fillRef idx="1">
            <a:schemeClr val="lt1"/>
          </a:fillRef>
          <a:effectRef idx="0">
            <a:schemeClr val="dk1"/>
          </a:effectRef>
          <a:fontRef idx="minor">
            <a:schemeClr val="dk1"/>
          </a:fontRef>
        </p:style>
        <p:txBody>
          <a:bodyPr wrap="square" rtlCol="0">
            <a:spAutoFit/>
          </a:bodyPr>
          <a:lstStyle/>
          <a:p>
            <a:r>
              <a:rPr lang="en-US" sz="1100" dirty="0">
                <a:solidFill>
                  <a:schemeClr val="tx1"/>
                </a:solidFill>
              </a:rPr>
              <a:t>Imperceptible </a:t>
            </a:r>
            <a:br>
              <a:rPr lang="en-US" sz="1100" dirty="0">
                <a:solidFill>
                  <a:schemeClr val="tx1"/>
                </a:solidFill>
              </a:rPr>
            </a:br>
            <a:r>
              <a:rPr lang="en-US" sz="1100" dirty="0">
                <a:solidFill>
                  <a:schemeClr val="tx1"/>
                </a:solidFill>
              </a:rPr>
              <a:t>perturbations inside few static regions shown as red boxes</a:t>
            </a:r>
          </a:p>
        </p:txBody>
      </p:sp>
      <p:pic>
        <p:nvPicPr>
          <p:cNvPr id="11" name="Picture 10">
            <a:extLst>
              <a:ext uri="{FF2B5EF4-FFF2-40B4-BE49-F238E27FC236}">
                <a16:creationId xmlns:a16="http://schemas.microsoft.com/office/drawing/2014/main" id="{ACB49FB2-E4E4-DF40-8CE5-D0A7110ECF07}"/>
              </a:ext>
            </a:extLst>
          </p:cNvPr>
          <p:cNvPicPr>
            <a:picLocks noChangeAspect="1"/>
          </p:cNvPicPr>
          <p:nvPr/>
        </p:nvPicPr>
        <p:blipFill rotWithShape="1">
          <a:blip r:embed="rId3">
            <a:extLst>
              <a:ext uri="{28A0092B-C50C-407E-A947-70E740481C1C}">
                <a14:useLocalDpi xmlns:a14="http://schemas.microsoft.com/office/drawing/2010/main" val="0"/>
              </a:ext>
            </a:extLst>
          </a:blip>
          <a:srcRect l="3348" t="52871" r="66847" b="4067"/>
          <a:stretch/>
        </p:blipFill>
        <p:spPr>
          <a:xfrm>
            <a:off x="1447800" y="2800350"/>
            <a:ext cx="1752600" cy="1143000"/>
          </a:xfrm>
          <a:prstGeom prst="rect">
            <a:avLst/>
          </a:prstGeom>
        </p:spPr>
      </p:pic>
      <p:pic>
        <p:nvPicPr>
          <p:cNvPr id="13" name="Picture 12">
            <a:extLst>
              <a:ext uri="{FF2B5EF4-FFF2-40B4-BE49-F238E27FC236}">
                <a16:creationId xmlns:a16="http://schemas.microsoft.com/office/drawing/2014/main" id="{92DBC22F-5251-A84C-A5E8-9BE96CA9F6B0}"/>
              </a:ext>
            </a:extLst>
          </p:cNvPr>
          <p:cNvPicPr>
            <a:picLocks noChangeAspect="1"/>
          </p:cNvPicPr>
          <p:nvPr/>
        </p:nvPicPr>
        <p:blipFill rotWithShape="1">
          <a:blip r:embed="rId3">
            <a:extLst>
              <a:ext uri="{28A0092B-C50C-407E-A947-70E740481C1C}">
                <a14:useLocalDpi xmlns:a14="http://schemas.microsoft.com/office/drawing/2010/main" val="0"/>
              </a:ext>
            </a:extLst>
          </a:blip>
          <a:srcRect l="34449" t="50781" r="35746"/>
          <a:stretch/>
        </p:blipFill>
        <p:spPr>
          <a:xfrm>
            <a:off x="3416399" y="2732784"/>
            <a:ext cx="1752600" cy="1306415"/>
          </a:xfrm>
          <a:prstGeom prst="rect">
            <a:avLst/>
          </a:prstGeom>
        </p:spPr>
      </p:pic>
      <p:pic>
        <p:nvPicPr>
          <p:cNvPr id="20" name="Picture 19">
            <a:extLst>
              <a:ext uri="{FF2B5EF4-FFF2-40B4-BE49-F238E27FC236}">
                <a16:creationId xmlns:a16="http://schemas.microsoft.com/office/drawing/2014/main" id="{260B8A6B-59BF-544D-B6F9-3624AF222680}"/>
              </a:ext>
            </a:extLst>
          </p:cNvPr>
          <p:cNvPicPr>
            <a:picLocks noChangeAspect="1"/>
          </p:cNvPicPr>
          <p:nvPr/>
        </p:nvPicPr>
        <p:blipFill rotWithShape="1">
          <a:blip r:embed="rId3">
            <a:extLst>
              <a:ext uri="{28A0092B-C50C-407E-A947-70E740481C1C}">
                <a14:useLocalDpi xmlns:a14="http://schemas.microsoft.com/office/drawing/2010/main" val="0"/>
              </a:ext>
            </a:extLst>
          </a:blip>
          <a:srcRect l="64255" t="52377" r="6481" b="2918"/>
          <a:stretch/>
        </p:blipFill>
        <p:spPr>
          <a:xfrm>
            <a:off x="5426124" y="2753243"/>
            <a:ext cx="1720751" cy="1186598"/>
          </a:xfrm>
          <a:prstGeom prst="rect">
            <a:avLst/>
          </a:prstGeom>
        </p:spPr>
      </p:pic>
      <p:cxnSp>
        <p:nvCxnSpPr>
          <p:cNvPr id="15" name="Straight Arrow Connector 14">
            <a:extLst>
              <a:ext uri="{FF2B5EF4-FFF2-40B4-BE49-F238E27FC236}">
                <a16:creationId xmlns:a16="http://schemas.microsoft.com/office/drawing/2014/main" id="{6CFC2108-4532-6542-AF46-EF708ED9B319}"/>
              </a:ext>
            </a:extLst>
          </p:cNvPr>
          <p:cNvCxnSpPr>
            <a:cxnSpLocks/>
          </p:cNvCxnSpPr>
          <p:nvPr/>
        </p:nvCxnSpPr>
        <p:spPr>
          <a:xfrm>
            <a:off x="1211237" y="1982907"/>
            <a:ext cx="312763" cy="0"/>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D610BBCF-164B-0D40-8DFD-79DE8CD5010E}"/>
              </a:ext>
            </a:extLst>
          </p:cNvPr>
          <p:cNvSpPr txBox="1"/>
          <p:nvPr/>
        </p:nvSpPr>
        <p:spPr>
          <a:xfrm>
            <a:off x="7171034" y="1913751"/>
            <a:ext cx="1692325" cy="276999"/>
          </a:xfrm>
          <a:prstGeom prst="rect">
            <a:avLst/>
          </a:prstGeom>
          <a:ln w="6350">
            <a:no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dirty="0">
                <a:solidFill>
                  <a:srgbClr val="0070C0"/>
                </a:solidFill>
              </a:rPr>
              <a:t>FCN is robust to attacks</a:t>
            </a:r>
          </a:p>
        </p:txBody>
      </p:sp>
      <p:cxnSp>
        <p:nvCxnSpPr>
          <p:cNvPr id="27" name="Straight Arrow Connector 26">
            <a:extLst>
              <a:ext uri="{FF2B5EF4-FFF2-40B4-BE49-F238E27FC236}">
                <a16:creationId xmlns:a16="http://schemas.microsoft.com/office/drawing/2014/main" id="{89CD5A1F-A017-CC4A-B29D-DCCAB7B32273}"/>
              </a:ext>
            </a:extLst>
          </p:cNvPr>
          <p:cNvCxnSpPr>
            <a:cxnSpLocks/>
          </p:cNvCxnSpPr>
          <p:nvPr/>
        </p:nvCxnSpPr>
        <p:spPr>
          <a:xfrm flipH="1">
            <a:off x="7162800" y="2135307"/>
            <a:ext cx="434353" cy="0"/>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8CF666D5-E0CD-1340-9B52-C2362FFCE81B}"/>
              </a:ext>
            </a:extLst>
          </p:cNvPr>
          <p:cNvCxnSpPr>
            <a:cxnSpLocks/>
          </p:cNvCxnSpPr>
          <p:nvPr/>
        </p:nvCxnSpPr>
        <p:spPr>
          <a:xfrm flipH="1">
            <a:off x="7010399" y="3999525"/>
            <a:ext cx="1" cy="248625"/>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3A53060E-87B8-6441-A5EE-0045913D6798}"/>
              </a:ext>
            </a:extLst>
          </p:cNvPr>
          <p:cNvCxnSpPr>
            <a:cxnSpLocks/>
          </p:cNvCxnSpPr>
          <p:nvPr/>
        </p:nvCxnSpPr>
        <p:spPr>
          <a:xfrm flipH="1">
            <a:off x="3447106" y="3999525"/>
            <a:ext cx="1" cy="248625"/>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7241A3A8-4054-E141-B49D-C9C83EAD7948}"/>
              </a:ext>
            </a:extLst>
          </p:cNvPr>
          <p:cNvCxnSpPr>
            <a:cxnSpLocks/>
          </p:cNvCxnSpPr>
          <p:nvPr/>
        </p:nvCxnSpPr>
        <p:spPr>
          <a:xfrm flipH="1">
            <a:off x="1600200" y="3943350"/>
            <a:ext cx="1" cy="248625"/>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9BFA61E3-8B9C-3A40-B851-928B29ADD399}"/>
              </a:ext>
            </a:extLst>
          </p:cNvPr>
          <p:cNvSpPr txBox="1"/>
          <p:nvPr/>
        </p:nvSpPr>
        <p:spPr>
          <a:xfrm>
            <a:off x="2666999" y="3765822"/>
            <a:ext cx="352475" cy="229250"/>
          </a:xfrm>
          <a:prstGeom prst="rect">
            <a:avLst/>
          </a:prstGeom>
          <a:solidFill>
            <a:schemeClr val="bg1"/>
          </a:solidFill>
        </p:spPr>
        <p:txBody>
          <a:bodyPr wrap="square" rtlCol="0">
            <a:spAutoFit/>
          </a:bodyPr>
          <a:lstStyle/>
          <a:p>
            <a:endParaRPr lang="en-US" dirty="0"/>
          </a:p>
        </p:txBody>
      </p:sp>
      <p:sp>
        <p:nvSpPr>
          <p:cNvPr id="37" name="TextBox 36">
            <a:extLst>
              <a:ext uri="{FF2B5EF4-FFF2-40B4-BE49-F238E27FC236}">
                <a16:creationId xmlns:a16="http://schemas.microsoft.com/office/drawing/2014/main" id="{109820CE-A7C8-224C-9FAF-B249A480296A}"/>
              </a:ext>
            </a:extLst>
          </p:cNvPr>
          <p:cNvSpPr txBox="1"/>
          <p:nvPr/>
        </p:nvSpPr>
        <p:spPr>
          <a:xfrm>
            <a:off x="4551268" y="3765821"/>
            <a:ext cx="295564" cy="204121"/>
          </a:xfrm>
          <a:prstGeom prst="rect">
            <a:avLst/>
          </a:prstGeom>
          <a:solidFill>
            <a:schemeClr val="bg1"/>
          </a:solidFill>
        </p:spPr>
        <p:txBody>
          <a:bodyPr wrap="square" rtlCol="0">
            <a:spAutoFit/>
          </a:bodyPr>
          <a:lstStyle/>
          <a:p>
            <a:endParaRPr lang="en-US" dirty="0"/>
          </a:p>
        </p:txBody>
      </p:sp>
      <p:sp>
        <p:nvSpPr>
          <p:cNvPr id="38" name="TextBox 37">
            <a:extLst>
              <a:ext uri="{FF2B5EF4-FFF2-40B4-BE49-F238E27FC236}">
                <a16:creationId xmlns:a16="http://schemas.microsoft.com/office/drawing/2014/main" id="{D6F0A23D-C63A-C747-BE02-0FD6B35AB921}"/>
              </a:ext>
            </a:extLst>
          </p:cNvPr>
          <p:cNvSpPr txBox="1"/>
          <p:nvPr/>
        </p:nvSpPr>
        <p:spPr>
          <a:xfrm>
            <a:off x="6557819" y="3702469"/>
            <a:ext cx="295564" cy="204121"/>
          </a:xfrm>
          <a:prstGeom prst="rect">
            <a:avLst/>
          </a:prstGeom>
          <a:solidFill>
            <a:schemeClr val="bg1"/>
          </a:solidFill>
        </p:spPr>
        <p:txBody>
          <a:bodyPr wrap="square" rtlCol="0">
            <a:spAutoFit/>
          </a:bodyPr>
          <a:lstStyle/>
          <a:p>
            <a:endParaRPr lang="en-US" dirty="0"/>
          </a:p>
        </p:txBody>
      </p:sp>
      <p:sp>
        <p:nvSpPr>
          <p:cNvPr id="39" name="TextBox 38">
            <a:extLst>
              <a:ext uri="{FF2B5EF4-FFF2-40B4-BE49-F238E27FC236}">
                <a16:creationId xmlns:a16="http://schemas.microsoft.com/office/drawing/2014/main" id="{766EBFEE-A8A8-8145-902A-D2014E28D5AF}"/>
              </a:ext>
            </a:extLst>
          </p:cNvPr>
          <p:cNvSpPr txBox="1"/>
          <p:nvPr/>
        </p:nvSpPr>
        <p:spPr>
          <a:xfrm>
            <a:off x="6430694" y="2376265"/>
            <a:ext cx="295564" cy="204121"/>
          </a:xfrm>
          <a:prstGeom prst="rect">
            <a:avLst/>
          </a:prstGeom>
          <a:solidFill>
            <a:schemeClr val="bg1"/>
          </a:solidFill>
        </p:spPr>
        <p:txBody>
          <a:bodyPr wrap="square" rtlCol="0">
            <a:spAutoFit/>
          </a:bodyPr>
          <a:lstStyle/>
          <a:p>
            <a:endParaRPr lang="en-US" dirty="0"/>
          </a:p>
        </p:txBody>
      </p:sp>
      <p:sp>
        <p:nvSpPr>
          <p:cNvPr id="33" name="TextBox 32">
            <a:extLst>
              <a:ext uri="{FF2B5EF4-FFF2-40B4-BE49-F238E27FC236}">
                <a16:creationId xmlns:a16="http://schemas.microsoft.com/office/drawing/2014/main" id="{A8D3023A-ED4B-314F-B11F-4E26A69246F9}"/>
              </a:ext>
            </a:extLst>
          </p:cNvPr>
          <p:cNvSpPr txBox="1"/>
          <p:nvPr/>
        </p:nvSpPr>
        <p:spPr>
          <a:xfrm>
            <a:off x="1679528" y="3986540"/>
            <a:ext cx="1368472" cy="261610"/>
          </a:xfrm>
          <a:prstGeom prst="rect">
            <a:avLst/>
          </a:prstGeom>
          <a:ln w="6350">
            <a:noFill/>
          </a:ln>
        </p:spPr>
        <p:style>
          <a:lnRef idx="2">
            <a:schemeClr val="dk1"/>
          </a:lnRef>
          <a:fillRef idx="1">
            <a:schemeClr val="lt1"/>
          </a:fillRef>
          <a:effectRef idx="0">
            <a:schemeClr val="dk1"/>
          </a:effectRef>
          <a:fontRef idx="minor">
            <a:schemeClr val="dk1"/>
          </a:fontRef>
        </p:style>
        <p:txBody>
          <a:bodyPr wrap="square" rtlCol="0">
            <a:spAutoFit/>
          </a:bodyPr>
          <a:lstStyle/>
          <a:p>
            <a:r>
              <a:rPr lang="en-US" sz="1100" b="1" i="1" dirty="0">
                <a:solidFill>
                  <a:schemeClr val="tx1"/>
                </a:solidFill>
              </a:rPr>
              <a:t>(context by pooling) </a:t>
            </a:r>
          </a:p>
        </p:txBody>
      </p:sp>
      <p:sp>
        <p:nvSpPr>
          <p:cNvPr id="36" name="TextBox 35">
            <a:extLst>
              <a:ext uri="{FF2B5EF4-FFF2-40B4-BE49-F238E27FC236}">
                <a16:creationId xmlns:a16="http://schemas.microsoft.com/office/drawing/2014/main" id="{FBFFA232-5F2B-8444-BECA-5CDEEB199B0B}"/>
              </a:ext>
            </a:extLst>
          </p:cNvPr>
          <p:cNvSpPr txBox="1"/>
          <p:nvPr/>
        </p:nvSpPr>
        <p:spPr>
          <a:xfrm>
            <a:off x="5410200" y="3943152"/>
            <a:ext cx="1494031" cy="430887"/>
          </a:xfrm>
          <a:prstGeom prst="rect">
            <a:avLst/>
          </a:prstGeom>
          <a:ln w="6350">
            <a:no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100" i="1" dirty="0">
                <a:solidFill>
                  <a:schemeClr val="tx1"/>
                </a:solidFill>
              </a:rPr>
              <a:t>(</a:t>
            </a:r>
            <a:r>
              <a:rPr lang="en-US" sz="1100" b="1" i="1" dirty="0">
                <a:solidFill>
                  <a:schemeClr val="tx1"/>
                </a:solidFill>
              </a:rPr>
              <a:t>context by spatial &amp; </a:t>
            </a:r>
            <a:br>
              <a:rPr lang="en-US" sz="1100" b="1" i="1" dirty="0">
                <a:solidFill>
                  <a:schemeClr val="tx1"/>
                </a:solidFill>
              </a:rPr>
            </a:br>
            <a:r>
              <a:rPr lang="en-US" sz="1100" b="1" i="1" dirty="0">
                <a:solidFill>
                  <a:schemeClr val="tx1"/>
                </a:solidFill>
              </a:rPr>
              <a:t>channel attention</a:t>
            </a:r>
            <a:r>
              <a:rPr lang="en-US" sz="1100" i="1" dirty="0">
                <a:solidFill>
                  <a:schemeClr val="tx1"/>
                </a:solidFill>
              </a:rPr>
              <a:t>) </a:t>
            </a:r>
          </a:p>
        </p:txBody>
      </p:sp>
      <p:sp>
        <p:nvSpPr>
          <p:cNvPr id="21" name="TextBox 20">
            <a:extLst>
              <a:ext uri="{FF2B5EF4-FFF2-40B4-BE49-F238E27FC236}">
                <a16:creationId xmlns:a16="http://schemas.microsoft.com/office/drawing/2014/main" id="{C594EB96-C0CA-8D4A-8E5E-0BE93B981012}"/>
              </a:ext>
            </a:extLst>
          </p:cNvPr>
          <p:cNvSpPr txBox="1"/>
          <p:nvPr/>
        </p:nvSpPr>
        <p:spPr>
          <a:xfrm>
            <a:off x="1168499" y="4380968"/>
            <a:ext cx="6248400" cy="461665"/>
          </a:xfrm>
          <a:prstGeom prst="rect">
            <a:avLst/>
          </a:prstGeom>
          <a:ln w="6350">
            <a:no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i="1" dirty="0">
                <a:solidFill>
                  <a:srgbClr val="C00000"/>
                </a:solidFill>
              </a:rPr>
              <a:t>Dynamic regions belonging to car, pedestrians far away from perturbed area are effected in modern networks (PSANet, PSPNet, DANet) that use surrounding context</a:t>
            </a:r>
          </a:p>
        </p:txBody>
      </p:sp>
      <p:sp>
        <p:nvSpPr>
          <p:cNvPr id="40" name="TextBox 39">
            <a:extLst>
              <a:ext uri="{FF2B5EF4-FFF2-40B4-BE49-F238E27FC236}">
                <a16:creationId xmlns:a16="http://schemas.microsoft.com/office/drawing/2014/main" id="{EC011D45-31D1-B74B-BB2E-A0D3556ED165}"/>
              </a:ext>
            </a:extLst>
          </p:cNvPr>
          <p:cNvSpPr txBox="1"/>
          <p:nvPr/>
        </p:nvSpPr>
        <p:spPr>
          <a:xfrm>
            <a:off x="5873583" y="2446504"/>
            <a:ext cx="1368472" cy="261610"/>
          </a:xfrm>
          <a:prstGeom prst="rect">
            <a:avLst/>
          </a:prstGeom>
          <a:ln w="6350">
            <a:noFill/>
          </a:ln>
        </p:spPr>
        <p:style>
          <a:lnRef idx="2">
            <a:schemeClr val="dk1"/>
          </a:lnRef>
          <a:fillRef idx="1">
            <a:schemeClr val="lt1"/>
          </a:fillRef>
          <a:effectRef idx="0">
            <a:schemeClr val="dk1"/>
          </a:effectRef>
          <a:fontRef idx="minor">
            <a:schemeClr val="dk1"/>
          </a:fontRef>
        </p:style>
        <p:txBody>
          <a:bodyPr wrap="square" rtlCol="0">
            <a:spAutoFit/>
          </a:bodyPr>
          <a:lstStyle/>
          <a:p>
            <a:r>
              <a:rPr lang="en-US" sz="1100" i="1" dirty="0">
                <a:solidFill>
                  <a:schemeClr val="tx1"/>
                </a:solidFill>
              </a:rPr>
              <a:t>(</a:t>
            </a:r>
            <a:r>
              <a:rPr lang="en-US" sz="1100" b="1" i="1" dirty="0">
                <a:solidFill>
                  <a:schemeClr val="tx1"/>
                </a:solidFill>
              </a:rPr>
              <a:t>No context</a:t>
            </a:r>
            <a:r>
              <a:rPr lang="en-US" sz="1100" i="1" dirty="0">
                <a:solidFill>
                  <a:schemeClr val="tx1"/>
                </a:solidFill>
              </a:rPr>
              <a:t>) </a:t>
            </a:r>
          </a:p>
        </p:txBody>
      </p:sp>
      <p:pic>
        <p:nvPicPr>
          <p:cNvPr id="17" name="Picture 16">
            <a:extLst>
              <a:ext uri="{FF2B5EF4-FFF2-40B4-BE49-F238E27FC236}">
                <a16:creationId xmlns:a16="http://schemas.microsoft.com/office/drawing/2014/main" id="{EBBD897F-7DC0-A54D-8FBE-AB3E08518B0B}"/>
              </a:ext>
            </a:extLst>
          </p:cNvPr>
          <p:cNvPicPr>
            <a:picLocks noChangeAspect="1"/>
          </p:cNvPicPr>
          <p:nvPr/>
        </p:nvPicPr>
        <p:blipFill rotWithShape="1">
          <a:blip r:embed="rId3">
            <a:extLst>
              <a:ext uri="{28A0092B-C50C-407E-A947-70E740481C1C}">
                <a14:useLocalDpi xmlns:a14="http://schemas.microsoft.com/office/drawing/2010/main" val="0"/>
              </a:ext>
            </a:extLst>
          </a:blip>
          <a:srcRect l="64255" t="6605" r="6210" b="49257"/>
          <a:stretch/>
        </p:blipFill>
        <p:spPr>
          <a:xfrm>
            <a:off x="5410200" y="1276350"/>
            <a:ext cx="1736675" cy="1171566"/>
          </a:xfrm>
          <a:prstGeom prst="rect">
            <a:avLst/>
          </a:prstGeom>
        </p:spPr>
      </p:pic>
      <p:pic>
        <p:nvPicPr>
          <p:cNvPr id="9" name="Picture 8">
            <a:extLst>
              <a:ext uri="{FF2B5EF4-FFF2-40B4-BE49-F238E27FC236}">
                <a16:creationId xmlns:a16="http://schemas.microsoft.com/office/drawing/2014/main" id="{D49AAFE4-280F-6140-868A-4FA6CA0FF63B}"/>
              </a:ext>
            </a:extLst>
          </p:cNvPr>
          <p:cNvPicPr>
            <a:picLocks noChangeAspect="1"/>
          </p:cNvPicPr>
          <p:nvPr/>
        </p:nvPicPr>
        <p:blipFill rotWithShape="1">
          <a:blip r:embed="rId3">
            <a:extLst>
              <a:ext uri="{28A0092B-C50C-407E-A947-70E740481C1C}">
                <a14:useLocalDpi xmlns:a14="http://schemas.microsoft.com/office/drawing/2010/main" val="0"/>
              </a:ext>
            </a:extLst>
          </a:blip>
          <a:srcRect l="33693" t="7003" r="36501" b="50000"/>
          <a:stretch/>
        </p:blipFill>
        <p:spPr>
          <a:xfrm>
            <a:off x="3352800" y="1278088"/>
            <a:ext cx="1752600" cy="1141262"/>
          </a:xfrm>
          <a:prstGeom prst="rect">
            <a:avLst/>
          </a:prstGeom>
        </p:spPr>
      </p:pic>
      <p:sp>
        <p:nvSpPr>
          <p:cNvPr id="41" name="TextBox 40">
            <a:extLst>
              <a:ext uri="{FF2B5EF4-FFF2-40B4-BE49-F238E27FC236}">
                <a16:creationId xmlns:a16="http://schemas.microsoft.com/office/drawing/2014/main" id="{FE54BFBC-ACAB-234B-8881-E1885B675304}"/>
              </a:ext>
            </a:extLst>
          </p:cNvPr>
          <p:cNvSpPr txBox="1"/>
          <p:nvPr/>
        </p:nvSpPr>
        <p:spPr>
          <a:xfrm>
            <a:off x="6453541" y="2284227"/>
            <a:ext cx="295564" cy="204121"/>
          </a:xfrm>
          <a:prstGeom prst="rect">
            <a:avLst/>
          </a:prstGeom>
          <a:solidFill>
            <a:schemeClr val="bg1"/>
          </a:solidFill>
        </p:spPr>
        <p:txBody>
          <a:bodyPr wrap="square" rtlCol="0">
            <a:spAutoFit/>
          </a:bodyPr>
          <a:lstStyle/>
          <a:p>
            <a:endParaRPr lang="en-US" dirty="0"/>
          </a:p>
        </p:txBody>
      </p:sp>
      <p:sp>
        <p:nvSpPr>
          <p:cNvPr id="42" name="TextBox 41">
            <a:extLst>
              <a:ext uri="{FF2B5EF4-FFF2-40B4-BE49-F238E27FC236}">
                <a16:creationId xmlns:a16="http://schemas.microsoft.com/office/drawing/2014/main" id="{01927F33-97A4-1842-99B3-38CF6D73E72B}"/>
              </a:ext>
            </a:extLst>
          </p:cNvPr>
          <p:cNvSpPr txBox="1"/>
          <p:nvPr/>
        </p:nvSpPr>
        <p:spPr>
          <a:xfrm>
            <a:off x="1600200" y="2494900"/>
            <a:ext cx="1600200" cy="229250"/>
          </a:xfrm>
          <a:prstGeom prst="rect">
            <a:avLst/>
          </a:prstGeom>
          <a:solidFill>
            <a:schemeClr val="bg1"/>
          </a:solidFill>
        </p:spPr>
        <p:txBody>
          <a:bodyPr wrap="square" rtlCol="0">
            <a:spAutoFit/>
          </a:bodyPr>
          <a:lstStyle/>
          <a:p>
            <a:endParaRPr lang="en-US" dirty="0"/>
          </a:p>
        </p:txBody>
      </p:sp>
    </p:spTree>
    <p:extLst>
      <p:ext uri="{BB962C8B-B14F-4D97-AF65-F5344CB8AC3E}">
        <p14:creationId xmlns:p14="http://schemas.microsoft.com/office/powerpoint/2010/main" val="2668730155"/>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26" grpId="0" animBg="1"/>
      <p:bldP spid="34" grpId="0" animBg="1"/>
      <p:bldP spid="37" grpId="0" animBg="1"/>
      <p:bldP spid="38" grpId="0" animBg="1"/>
      <p:bldP spid="33" grpId="0" animBg="1"/>
      <p:bldP spid="36" grpId="0" animBg="1"/>
      <p:bldP spid="21" grpId="0" animBg="1"/>
      <p:bldP spid="40"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38914" y="737579"/>
            <a:ext cx="7619286" cy="45719"/>
          </a:xfrm>
          <a:custGeom>
            <a:avLst/>
            <a:gdLst/>
            <a:ahLst/>
            <a:cxnLst/>
            <a:rect l="l" t="t" r="r" b="b"/>
            <a:pathLst>
              <a:path w="6121400" h="15240">
                <a:moveTo>
                  <a:pt x="0" y="0"/>
                </a:moveTo>
                <a:lnTo>
                  <a:pt x="6121199" y="14999"/>
                </a:lnTo>
              </a:path>
            </a:pathLst>
          </a:custGeom>
          <a:ln w="9524">
            <a:solidFill>
              <a:srgbClr val="595959"/>
            </a:solidFill>
          </a:ln>
        </p:spPr>
        <p:txBody>
          <a:bodyPr wrap="square" lIns="0" tIns="0" rIns="0" bIns="0" rtlCol="0"/>
          <a:lstStyle/>
          <a:p>
            <a:endParaRPr/>
          </a:p>
        </p:txBody>
      </p:sp>
      <p:sp>
        <p:nvSpPr>
          <p:cNvPr id="3" name="object 3"/>
          <p:cNvSpPr txBox="1">
            <a:spLocks noGrp="1"/>
          </p:cNvSpPr>
          <p:nvPr>
            <p:ph type="title"/>
          </p:nvPr>
        </p:nvSpPr>
        <p:spPr>
          <a:xfrm>
            <a:off x="838915" y="299239"/>
            <a:ext cx="7770251" cy="443711"/>
          </a:xfrm>
          <a:prstGeom prst="rect">
            <a:avLst/>
          </a:prstGeom>
        </p:spPr>
        <p:txBody>
          <a:bodyPr vert="horz" wrap="square" lIns="0" tIns="12700" rIns="0" bIns="0" rtlCol="0">
            <a:spAutoFit/>
          </a:bodyPr>
          <a:lstStyle/>
          <a:p>
            <a:pPr marL="12700">
              <a:lnSpc>
                <a:spcPct val="100000"/>
              </a:lnSpc>
              <a:spcBef>
                <a:spcPts val="100"/>
              </a:spcBef>
            </a:pPr>
            <a:r>
              <a:rPr lang="en-US" sz="2800" b="1" dirty="0"/>
              <a:t>Context in Semantic Segmentation Networks </a:t>
            </a:r>
            <a:endParaRPr sz="2800" b="1" dirty="0"/>
          </a:p>
        </p:txBody>
      </p:sp>
      <p:sp>
        <p:nvSpPr>
          <p:cNvPr id="47" name="object 47"/>
          <p:cNvSpPr txBox="1">
            <a:spLocks noGrp="1"/>
          </p:cNvSpPr>
          <p:nvPr>
            <p:ph type="sldNum" sz="quarter" idx="7"/>
          </p:nvPr>
        </p:nvSpPr>
        <p:spPr>
          <a:prstGeom prst="rect">
            <a:avLst/>
          </a:prstGeom>
        </p:spPr>
        <p:txBody>
          <a:bodyPr vert="horz" wrap="square" lIns="0" tIns="15875" rIns="0" bIns="0" rtlCol="0">
            <a:spAutoFit/>
          </a:bodyPr>
          <a:lstStyle/>
          <a:p>
            <a:pPr marL="25400">
              <a:lnSpc>
                <a:spcPct val="100000"/>
              </a:lnSpc>
              <a:spcBef>
                <a:spcPts val="125"/>
              </a:spcBef>
            </a:pPr>
            <a:fld id="{81D60167-4931-47E6-BA6A-407CBD079E47}" type="slidenum">
              <a:rPr dirty="0"/>
              <a:t>4</a:t>
            </a:fld>
            <a:endParaRPr dirty="0"/>
          </a:p>
        </p:txBody>
      </p:sp>
      <p:pic>
        <p:nvPicPr>
          <p:cNvPr id="55" name="Picture 54">
            <a:extLst>
              <a:ext uri="{FF2B5EF4-FFF2-40B4-BE49-F238E27FC236}">
                <a16:creationId xmlns:a16="http://schemas.microsoft.com/office/drawing/2014/main" id="{41AF9D0A-B283-CB4B-B6AC-6515D1E79D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 y="1172684"/>
            <a:ext cx="3333996" cy="1354536"/>
          </a:xfrm>
          <a:prstGeom prst="rect">
            <a:avLst/>
          </a:prstGeom>
          <a:ln>
            <a:solidFill>
              <a:schemeClr val="tx1"/>
            </a:solidFill>
          </a:ln>
        </p:spPr>
      </p:pic>
      <p:pic>
        <p:nvPicPr>
          <p:cNvPr id="58" name="Picture 57">
            <a:extLst>
              <a:ext uri="{FF2B5EF4-FFF2-40B4-BE49-F238E27FC236}">
                <a16:creationId xmlns:a16="http://schemas.microsoft.com/office/drawing/2014/main" id="{F8EDA723-DDC6-8944-9F4C-4DF9EDAA192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61707" y="1137664"/>
            <a:ext cx="4334599" cy="1338041"/>
          </a:xfrm>
          <a:prstGeom prst="rect">
            <a:avLst/>
          </a:prstGeom>
          <a:ln>
            <a:solidFill>
              <a:schemeClr val="tx1"/>
            </a:solidFill>
          </a:ln>
        </p:spPr>
      </p:pic>
      <p:pic>
        <p:nvPicPr>
          <p:cNvPr id="59" name="Picture 58">
            <a:extLst>
              <a:ext uri="{FF2B5EF4-FFF2-40B4-BE49-F238E27FC236}">
                <a16:creationId xmlns:a16="http://schemas.microsoft.com/office/drawing/2014/main" id="{1FDA2B60-08A3-6447-A5FB-95C4777ED45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4799" y="3257550"/>
            <a:ext cx="3333995" cy="1430877"/>
          </a:xfrm>
          <a:prstGeom prst="rect">
            <a:avLst/>
          </a:prstGeom>
          <a:ln>
            <a:solidFill>
              <a:schemeClr val="tx1"/>
            </a:solidFill>
          </a:ln>
        </p:spPr>
      </p:pic>
      <p:pic>
        <p:nvPicPr>
          <p:cNvPr id="60" name="Picture 59">
            <a:extLst>
              <a:ext uri="{FF2B5EF4-FFF2-40B4-BE49-F238E27FC236}">
                <a16:creationId xmlns:a16="http://schemas.microsoft.com/office/drawing/2014/main" id="{3D129A69-DA6D-5C4A-B9D8-C893A4971CD1}"/>
              </a:ext>
            </a:extLst>
          </p:cNvPr>
          <p:cNvPicPr>
            <a:picLocks noChangeAspect="1"/>
          </p:cNvPicPr>
          <p:nvPr/>
        </p:nvPicPr>
        <p:blipFill rotWithShape="1">
          <a:blip r:embed="rId6">
            <a:extLst>
              <a:ext uri="{28A0092B-C50C-407E-A947-70E740481C1C}">
                <a14:useLocalDpi xmlns:a14="http://schemas.microsoft.com/office/drawing/2010/main" val="0"/>
              </a:ext>
            </a:extLst>
          </a:blip>
          <a:srcRect b="5634"/>
          <a:stretch/>
        </p:blipFill>
        <p:spPr>
          <a:xfrm>
            <a:off x="4361707" y="3257550"/>
            <a:ext cx="4334599" cy="1430877"/>
          </a:xfrm>
          <a:prstGeom prst="rect">
            <a:avLst/>
          </a:prstGeom>
          <a:ln w="6350">
            <a:solidFill>
              <a:schemeClr val="tx1"/>
            </a:solidFill>
          </a:ln>
        </p:spPr>
      </p:pic>
      <p:sp>
        <p:nvSpPr>
          <p:cNvPr id="61" name="TextBox 60">
            <a:extLst>
              <a:ext uri="{FF2B5EF4-FFF2-40B4-BE49-F238E27FC236}">
                <a16:creationId xmlns:a16="http://schemas.microsoft.com/office/drawing/2014/main" id="{9F5F63B5-F655-7345-BCB6-FDD32BE5DCA0}"/>
              </a:ext>
            </a:extLst>
          </p:cNvPr>
          <p:cNvSpPr txBox="1"/>
          <p:nvPr/>
        </p:nvSpPr>
        <p:spPr>
          <a:xfrm>
            <a:off x="1219200" y="2542563"/>
            <a:ext cx="1441213" cy="261610"/>
          </a:xfrm>
          <a:prstGeom prst="rect">
            <a:avLst/>
          </a:prstGeom>
          <a:ln w="6350">
            <a:no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100" b="1" i="1" dirty="0">
                <a:solidFill>
                  <a:srgbClr val="C00000"/>
                </a:solidFill>
              </a:rPr>
              <a:t>1. Vanilla FCN</a:t>
            </a:r>
          </a:p>
        </p:txBody>
      </p:sp>
      <p:sp>
        <p:nvSpPr>
          <p:cNvPr id="62" name="TextBox 61">
            <a:extLst>
              <a:ext uri="{FF2B5EF4-FFF2-40B4-BE49-F238E27FC236}">
                <a16:creationId xmlns:a16="http://schemas.microsoft.com/office/drawing/2014/main" id="{DF351DB5-4D19-5D40-83F4-E3171B963F01}"/>
              </a:ext>
            </a:extLst>
          </p:cNvPr>
          <p:cNvSpPr txBox="1"/>
          <p:nvPr/>
        </p:nvSpPr>
        <p:spPr>
          <a:xfrm>
            <a:off x="4457379" y="2495550"/>
            <a:ext cx="3696021" cy="261610"/>
          </a:xfrm>
          <a:prstGeom prst="rect">
            <a:avLst/>
          </a:prstGeom>
          <a:ln w="6350">
            <a:no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100" b="1" i="1" dirty="0">
                <a:solidFill>
                  <a:srgbClr val="C00000"/>
                </a:solidFill>
              </a:rPr>
              <a:t>2. PSPNet: Context by spatial pyramid pooling</a:t>
            </a:r>
          </a:p>
        </p:txBody>
      </p:sp>
      <p:sp>
        <p:nvSpPr>
          <p:cNvPr id="63" name="Rectangle 62">
            <a:extLst>
              <a:ext uri="{FF2B5EF4-FFF2-40B4-BE49-F238E27FC236}">
                <a16:creationId xmlns:a16="http://schemas.microsoft.com/office/drawing/2014/main" id="{2FC28F4B-A0DF-7049-B9AB-D16A412D0735}"/>
              </a:ext>
            </a:extLst>
          </p:cNvPr>
          <p:cNvSpPr/>
          <p:nvPr/>
        </p:nvSpPr>
        <p:spPr>
          <a:xfrm>
            <a:off x="614466" y="4705350"/>
            <a:ext cx="3074881" cy="261610"/>
          </a:xfrm>
          <a:prstGeom prst="rect">
            <a:avLst/>
          </a:prstGeom>
        </p:spPr>
        <p:txBody>
          <a:bodyPr wrap="none">
            <a:spAutoFit/>
          </a:bodyPr>
          <a:lstStyle/>
          <a:p>
            <a:pPr algn="ctr"/>
            <a:r>
              <a:rPr lang="en-US" sz="1100" b="1" i="1" dirty="0">
                <a:solidFill>
                  <a:srgbClr val="C00000"/>
                </a:solidFill>
              </a:rPr>
              <a:t>3. PSANet: Context by pointwise spatial attention</a:t>
            </a:r>
          </a:p>
        </p:txBody>
      </p:sp>
      <p:sp>
        <p:nvSpPr>
          <p:cNvPr id="66" name="Rectangle 65">
            <a:extLst>
              <a:ext uri="{FF2B5EF4-FFF2-40B4-BE49-F238E27FC236}">
                <a16:creationId xmlns:a16="http://schemas.microsoft.com/office/drawing/2014/main" id="{F2215920-E63D-9D4B-9E09-A5C8D445CBA2}"/>
              </a:ext>
            </a:extLst>
          </p:cNvPr>
          <p:cNvSpPr/>
          <p:nvPr/>
        </p:nvSpPr>
        <p:spPr>
          <a:xfrm>
            <a:off x="5034066" y="4705350"/>
            <a:ext cx="3070072" cy="261610"/>
          </a:xfrm>
          <a:prstGeom prst="rect">
            <a:avLst/>
          </a:prstGeom>
        </p:spPr>
        <p:txBody>
          <a:bodyPr wrap="none">
            <a:spAutoFit/>
          </a:bodyPr>
          <a:lstStyle/>
          <a:p>
            <a:pPr algn="ctr"/>
            <a:r>
              <a:rPr lang="en-US" sz="1100" b="1" i="1" dirty="0">
                <a:solidFill>
                  <a:srgbClr val="C00000"/>
                </a:solidFill>
              </a:rPr>
              <a:t>4. DANet: Context by  spatial &amp; channel attention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P spid="62" grpId="0" animBg="1"/>
      <p:bldP spid="63" grpId="0"/>
      <p:bldP spid="6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418964" y="691420"/>
            <a:ext cx="6124835" cy="45719"/>
          </a:xfrm>
          <a:custGeom>
            <a:avLst/>
            <a:gdLst/>
            <a:ahLst/>
            <a:cxnLst/>
            <a:rect l="l" t="t" r="r" b="b"/>
            <a:pathLst>
              <a:path w="6121400" h="15240">
                <a:moveTo>
                  <a:pt x="0" y="0"/>
                </a:moveTo>
                <a:lnTo>
                  <a:pt x="6121199" y="14999"/>
                </a:lnTo>
              </a:path>
            </a:pathLst>
          </a:custGeom>
          <a:ln w="9524">
            <a:solidFill>
              <a:srgbClr val="595959"/>
            </a:solidFill>
          </a:ln>
        </p:spPr>
        <p:txBody>
          <a:bodyPr wrap="square" lIns="0" tIns="0" rIns="0" bIns="0" rtlCol="0"/>
          <a:lstStyle/>
          <a:p>
            <a:endParaRPr/>
          </a:p>
        </p:txBody>
      </p:sp>
      <p:sp>
        <p:nvSpPr>
          <p:cNvPr id="3" name="object 3"/>
          <p:cNvSpPr txBox="1">
            <a:spLocks noGrp="1"/>
          </p:cNvSpPr>
          <p:nvPr>
            <p:ph type="title"/>
          </p:nvPr>
        </p:nvSpPr>
        <p:spPr>
          <a:xfrm>
            <a:off x="1418964" y="247378"/>
            <a:ext cx="6089015" cy="452120"/>
          </a:xfrm>
          <a:prstGeom prst="rect">
            <a:avLst/>
          </a:prstGeom>
        </p:spPr>
        <p:txBody>
          <a:bodyPr vert="horz" wrap="square" lIns="0" tIns="12700" rIns="0" bIns="0" rtlCol="0">
            <a:spAutoFit/>
          </a:bodyPr>
          <a:lstStyle/>
          <a:p>
            <a:pPr marL="12700">
              <a:lnSpc>
                <a:spcPct val="100000"/>
              </a:lnSpc>
              <a:spcBef>
                <a:spcPts val="100"/>
              </a:spcBef>
            </a:pPr>
            <a:r>
              <a:rPr lang="en-US" sz="2800" b="1" dirty="0"/>
              <a:t>Indirect Attacks</a:t>
            </a:r>
            <a:endParaRPr sz="2800" b="1" dirty="0"/>
          </a:p>
        </p:txBody>
      </p:sp>
      <p:sp>
        <p:nvSpPr>
          <p:cNvPr id="47" name="object 47"/>
          <p:cNvSpPr txBox="1">
            <a:spLocks noGrp="1"/>
          </p:cNvSpPr>
          <p:nvPr>
            <p:ph type="sldNum" sz="quarter" idx="7"/>
          </p:nvPr>
        </p:nvSpPr>
        <p:spPr>
          <a:prstGeom prst="rect">
            <a:avLst/>
          </a:prstGeom>
        </p:spPr>
        <p:txBody>
          <a:bodyPr vert="horz" wrap="square" lIns="0" tIns="15875" rIns="0" bIns="0" rtlCol="0">
            <a:spAutoFit/>
          </a:bodyPr>
          <a:lstStyle/>
          <a:p>
            <a:pPr marL="25400">
              <a:lnSpc>
                <a:spcPct val="100000"/>
              </a:lnSpc>
              <a:spcBef>
                <a:spcPts val="125"/>
              </a:spcBef>
            </a:pPr>
            <a:fld id="{81D60167-4931-47E6-BA6A-407CBD079E47}" type="slidenum">
              <a:rPr dirty="0"/>
              <a:t>5</a:t>
            </a:fld>
            <a:endParaRPr dirty="0"/>
          </a:p>
        </p:txBody>
      </p:sp>
      <p:sp>
        <p:nvSpPr>
          <p:cNvPr id="18" name="TextBox 17">
            <a:extLst>
              <a:ext uri="{FF2B5EF4-FFF2-40B4-BE49-F238E27FC236}">
                <a16:creationId xmlns:a16="http://schemas.microsoft.com/office/drawing/2014/main" id="{3C6E28B4-1F51-604C-AF76-193A0E2F5274}"/>
              </a:ext>
            </a:extLst>
          </p:cNvPr>
          <p:cNvSpPr txBox="1"/>
          <p:nvPr/>
        </p:nvSpPr>
        <p:spPr>
          <a:xfrm>
            <a:off x="2438400" y="3170573"/>
            <a:ext cx="304800" cy="369332"/>
          </a:xfrm>
          <a:prstGeom prst="rect">
            <a:avLst/>
          </a:prstGeom>
          <a:solidFill>
            <a:schemeClr val="bg1"/>
          </a:solidFill>
        </p:spPr>
        <p:txBody>
          <a:bodyPr wrap="square" rtlCol="0">
            <a:spAutoFit/>
          </a:bodyPr>
          <a:lstStyle/>
          <a:p>
            <a:endParaRPr lang="en-US" dirty="0"/>
          </a:p>
        </p:txBody>
      </p:sp>
      <p:sp>
        <p:nvSpPr>
          <p:cNvPr id="22" name="TextBox 21">
            <a:extLst>
              <a:ext uri="{FF2B5EF4-FFF2-40B4-BE49-F238E27FC236}">
                <a16:creationId xmlns:a16="http://schemas.microsoft.com/office/drawing/2014/main" id="{1AD64389-8543-CD44-82DC-95D170774FE6}"/>
              </a:ext>
            </a:extLst>
          </p:cNvPr>
          <p:cNvSpPr txBox="1"/>
          <p:nvPr/>
        </p:nvSpPr>
        <p:spPr>
          <a:xfrm>
            <a:off x="3962400" y="3170649"/>
            <a:ext cx="304800" cy="369332"/>
          </a:xfrm>
          <a:prstGeom prst="rect">
            <a:avLst/>
          </a:prstGeom>
          <a:solidFill>
            <a:schemeClr val="bg1"/>
          </a:solidFill>
        </p:spPr>
        <p:txBody>
          <a:bodyPr wrap="square" rtlCol="0">
            <a:spAutoFit/>
          </a:bodyPr>
          <a:lstStyle/>
          <a:p>
            <a:endParaRPr lang="en-US" dirty="0"/>
          </a:p>
        </p:txBody>
      </p:sp>
      <p:sp>
        <p:nvSpPr>
          <p:cNvPr id="23" name="TextBox 22">
            <a:extLst>
              <a:ext uri="{FF2B5EF4-FFF2-40B4-BE49-F238E27FC236}">
                <a16:creationId xmlns:a16="http://schemas.microsoft.com/office/drawing/2014/main" id="{E3BDCAB2-58AE-C14A-B348-5A8A00ADCF4E}"/>
              </a:ext>
            </a:extLst>
          </p:cNvPr>
          <p:cNvSpPr txBox="1"/>
          <p:nvPr/>
        </p:nvSpPr>
        <p:spPr>
          <a:xfrm>
            <a:off x="5486400" y="3170573"/>
            <a:ext cx="304800" cy="369332"/>
          </a:xfrm>
          <a:prstGeom prst="rect">
            <a:avLst/>
          </a:prstGeom>
          <a:solidFill>
            <a:schemeClr val="bg1"/>
          </a:solidFill>
        </p:spPr>
        <p:txBody>
          <a:bodyPr wrap="square" rtlCol="0">
            <a:spAutoFit/>
          </a:bodyPr>
          <a:lstStyle/>
          <a:p>
            <a:endParaRPr lang="en-US" dirty="0"/>
          </a:p>
        </p:txBody>
      </p:sp>
      <p:sp>
        <p:nvSpPr>
          <p:cNvPr id="24" name="TextBox 23">
            <a:extLst>
              <a:ext uri="{FF2B5EF4-FFF2-40B4-BE49-F238E27FC236}">
                <a16:creationId xmlns:a16="http://schemas.microsoft.com/office/drawing/2014/main" id="{5E239B06-EFD8-2C47-99B3-265AA07E73FF}"/>
              </a:ext>
            </a:extLst>
          </p:cNvPr>
          <p:cNvSpPr txBox="1"/>
          <p:nvPr/>
        </p:nvSpPr>
        <p:spPr>
          <a:xfrm>
            <a:off x="5495636" y="2139029"/>
            <a:ext cx="295564" cy="204121"/>
          </a:xfrm>
          <a:prstGeom prst="rect">
            <a:avLst/>
          </a:prstGeom>
          <a:solidFill>
            <a:schemeClr val="bg1"/>
          </a:solidFill>
        </p:spPr>
        <p:txBody>
          <a:bodyPr wrap="square" rtlCol="0">
            <a:spAutoFit/>
          </a:bodyPr>
          <a:lstStyle/>
          <a:p>
            <a:endParaRPr lang="en-US" dirty="0"/>
          </a:p>
        </p:txBody>
      </p:sp>
      <p:sp>
        <p:nvSpPr>
          <p:cNvPr id="25" name="TextBox 24">
            <a:extLst>
              <a:ext uri="{FF2B5EF4-FFF2-40B4-BE49-F238E27FC236}">
                <a16:creationId xmlns:a16="http://schemas.microsoft.com/office/drawing/2014/main" id="{C50D466D-74A2-5F4E-B8E8-5AA68056BD08}"/>
              </a:ext>
            </a:extLst>
          </p:cNvPr>
          <p:cNvSpPr txBox="1"/>
          <p:nvPr/>
        </p:nvSpPr>
        <p:spPr>
          <a:xfrm>
            <a:off x="3666836" y="2139028"/>
            <a:ext cx="295564" cy="204121"/>
          </a:xfrm>
          <a:prstGeom prst="rect">
            <a:avLst/>
          </a:prstGeom>
          <a:solidFill>
            <a:schemeClr val="bg1"/>
          </a:solidFill>
        </p:spPr>
        <p:txBody>
          <a:bodyPr wrap="square" rtlCol="0">
            <a:spAutoFit/>
          </a:bodyPr>
          <a:lstStyle/>
          <a:p>
            <a:endParaRPr lang="en-US" dirty="0"/>
          </a:p>
        </p:txBody>
      </p:sp>
      <p:sp>
        <p:nvSpPr>
          <p:cNvPr id="26" name="TextBox 25">
            <a:extLst>
              <a:ext uri="{FF2B5EF4-FFF2-40B4-BE49-F238E27FC236}">
                <a16:creationId xmlns:a16="http://schemas.microsoft.com/office/drawing/2014/main" id="{143220EB-C823-514C-BA61-875314A64925}"/>
              </a:ext>
            </a:extLst>
          </p:cNvPr>
          <p:cNvSpPr txBox="1"/>
          <p:nvPr/>
        </p:nvSpPr>
        <p:spPr>
          <a:xfrm>
            <a:off x="1997364" y="2139029"/>
            <a:ext cx="295564" cy="204121"/>
          </a:xfrm>
          <a:prstGeom prst="rect">
            <a:avLst/>
          </a:prstGeom>
          <a:solidFill>
            <a:schemeClr val="bg1"/>
          </a:solidFill>
        </p:spPr>
        <p:txBody>
          <a:bodyPr wrap="square" rtlCol="0">
            <a:spAutoFit/>
          </a:bodyPr>
          <a:lstStyle/>
          <a:p>
            <a:endParaRPr lang="en-US" dirty="0"/>
          </a:p>
        </p:txBody>
      </p:sp>
      <p:sp>
        <p:nvSpPr>
          <p:cNvPr id="4" name="TextBox 3">
            <a:extLst>
              <a:ext uri="{FF2B5EF4-FFF2-40B4-BE49-F238E27FC236}">
                <a16:creationId xmlns:a16="http://schemas.microsoft.com/office/drawing/2014/main" id="{116BA37B-9109-A741-9D7F-7C4F24F9B1B3}"/>
              </a:ext>
            </a:extLst>
          </p:cNvPr>
          <p:cNvSpPr txBox="1"/>
          <p:nvPr/>
        </p:nvSpPr>
        <p:spPr>
          <a:xfrm>
            <a:off x="1409699" y="1242973"/>
            <a:ext cx="6591301" cy="2585323"/>
          </a:xfrm>
          <a:prstGeom prst="rect">
            <a:avLst/>
          </a:prstGeom>
          <a:noFill/>
        </p:spPr>
        <p:txBody>
          <a:bodyPr wrap="square" rtlCol="0">
            <a:spAutoFit/>
          </a:bodyPr>
          <a:lstStyle/>
          <a:p>
            <a:pPr marL="285750" indent="-285750">
              <a:buFont typeface="Arial" panose="020B0604020202020204" pitchFamily="34" charset="0"/>
              <a:buChar char="•"/>
            </a:pPr>
            <a:r>
              <a:rPr lang="en-US" dirty="0"/>
              <a:t>Image-dependent indirect attacks</a:t>
            </a:r>
          </a:p>
          <a:p>
            <a:pPr marL="742950" lvl="1" indent="-285750">
              <a:buFont typeface="Arial" panose="020B0604020202020204" pitchFamily="34" charset="0"/>
              <a:buChar char="•"/>
            </a:pPr>
            <a:r>
              <a:rPr lang="en-US" dirty="0"/>
              <a:t>perturbation location – predetermined </a:t>
            </a:r>
          </a:p>
          <a:p>
            <a:pPr marL="742950" lvl="1" indent="-285750">
              <a:buFont typeface="Arial" panose="020B0604020202020204" pitchFamily="34" charset="0"/>
              <a:buChar char="•"/>
            </a:pPr>
            <a:r>
              <a:rPr lang="en-US" dirty="0"/>
              <a:t>perturbation location – optimized to be within few patches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Image-independent indirect attacks</a:t>
            </a:r>
          </a:p>
          <a:p>
            <a:pPr marL="742950" lvl="1" indent="-285750">
              <a:buFont typeface="Arial" panose="020B0604020202020204" pitchFamily="34" charset="0"/>
              <a:buChar char="•"/>
            </a:pPr>
            <a:r>
              <a:rPr lang="en-US" dirty="0"/>
              <a:t>universal indirect attacks</a:t>
            </a:r>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Metrics:</a:t>
            </a:r>
          </a:p>
          <a:p>
            <a:r>
              <a:rPr lang="en-US" dirty="0"/>
              <a:t>	</a:t>
            </a:r>
          </a:p>
        </p:txBody>
      </p:sp>
      <p:pic>
        <p:nvPicPr>
          <p:cNvPr id="14" name="Picture 13">
            <a:extLst>
              <a:ext uri="{FF2B5EF4-FFF2-40B4-BE49-F238E27FC236}">
                <a16:creationId xmlns:a16="http://schemas.microsoft.com/office/drawing/2014/main" id="{3D38FE4D-E04C-FC4A-8F21-3D1F3487DEA0}"/>
              </a:ext>
            </a:extLst>
          </p:cNvPr>
          <p:cNvPicPr>
            <a:picLocks noChangeAspect="1"/>
          </p:cNvPicPr>
          <p:nvPr/>
        </p:nvPicPr>
        <p:blipFill rotWithShape="1">
          <a:blip r:embed="rId3">
            <a:extLst>
              <a:ext uri="{28A0092B-C50C-407E-A947-70E740481C1C}">
                <a14:useLocalDpi xmlns:a14="http://schemas.microsoft.com/office/drawing/2010/main" val="0"/>
              </a:ext>
            </a:extLst>
          </a:blip>
          <a:srcRect r="52114"/>
          <a:stretch/>
        </p:blipFill>
        <p:spPr>
          <a:xfrm>
            <a:off x="1914744" y="3576995"/>
            <a:ext cx="659123" cy="287573"/>
          </a:xfrm>
          <a:prstGeom prst="rect">
            <a:avLst/>
          </a:prstGeom>
        </p:spPr>
      </p:pic>
      <p:pic>
        <p:nvPicPr>
          <p:cNvPr id="15" name="Picture 14">
            <a:extLst>
              <a:ext uri="{FF2B5EF4-FFF2-40B4-BE49-F238E27FC236}">
                <a16:creationId xmlns:a16="http://schemas.microsoft.com/office/drawing/2014/main" id="{F6C21841-A7FD-B345-88A3-3C1E5C06A00D}"/>
              </a:ext>
            </a:extLst>
          </p:cNvPr>
          <p:cNvPicPr>
            <a:picLocks noChangeAspect="1"/>
          </p:cNvPicPr>
          <p:nvPr/>
        </p:nvPicPr>
        <p:blipFill rotWithShape="1">
          <a:blip r:embed="rId3">
            <a:extLst>
              <a:ext uri="{28A0092B-C50C-407E-A947-70E740481C1C}">
                <a14:useLocalDpi xmlns:a14="http://schemas.microsoft.com/office/drawing/2010/main" val="0"/>
              </a:ext>
            </a:extLst>
          </a:blip>
          <a:srcRect l="59153" t="1764"/>
          <a:stretch/>
        </p:blipFill>
        <p:spPr>
          <a:xfrm>
            <a:off x="2014297" y="3878121"/>
            <a:ext cx="576503" cy="289671"/>
          </a:xfrm>
          <a:prstGeom prst="rect">
            <a:avLst/>
          </a:prstGeom>
        </p:spPr>
      </p:pic>
      <p:sp>
        <p:nvSpPr>
          <p:cNvPr id="5" name="TextBox 4">
            <a:extLst>
              <a:ext uri="{FF2B5EF4-FFF2-40B4-BE49-F238E27FC236}">
                <a16:creationId xmlns:a16="http://schemas.microsoft.com/office/drawing/2014/main" id="{5776E738-391F-F247-A7C2-5867E5A47AE1}"/>
              </a:ext>
            </a:extLst>
          </p:cNvPr>
          <p:cNvSpPr txBox="1"/>
          <p:nvPr/>
        </p:nvSpPr>
        <p:spPr>
          <a:xfrm>
            <a:off x="2678546" y="3528835"/>
            <a:ext cx="6922654" cy="646331"/>
          </a:xfrm>
          <a:prstGeom prst="rect">
            <a:avLst/>
          </a:prstGeom>
          <a:noFill/>
        </p:spPr>
        <p:txBody>
          <a:bodyPr wrap="square" rtlCol="0">
            <a:spAutoFit/>
          </a:bodyPr>
          <a:lstStyle/>
          <a:p>
            <a:r>
              <a:rPr lang="en-US" dirty="0"/>
              <a:t>- </a:t>
            </a:r>
            <a:r>
              <a:rPr lang="en-US" dirty="0" err="1"/>
              <a:t>mIoU</a:t>
            </a:r>
            <a:r>
              <a:rPr lang="en-US" dirty="0"/>
              <a:t> computed b/w adversarial and normal sample predictions</a:t>
            </a:r>
          </a:p>
          <a:p>
            <a:endParaRPr lang="en-US" dirty="0"/>
          </a:p>
        </p:txBody>
      </p:sp>
      <p:sp>
        <p:nvSpPr>
          <p:cNvPr id="6" name="TextBox 5">
            <a:extLst>
              <a:ext uri="{FF2B5EF4-FFF2-40B4-BE49-F238E27FC236}">
                <a16:creationId xmlns:a16="http://schemas.microsoft.com/office/drawing/2014/main" id="{47331D57-A7B2-AF4F-9028-CA06E01A302B}"/>
              </a:ext>
            </a:extLst>
          </p:cNvPr>
          <p:cNvSpPr txBox="1"/>
          <p:nvPr/>
        </p:nvSpPr>
        <p:spPr>
          <a:xfrm>
            <a:off x="2678546" y="3828296"/>
            <a:ext cx="6201746" cy="646331"/>
          </a:xfrm>
          <a:prstGeom prst="rect">
            <a:avLst/>
          </a:prstGeom>
          <a:noFill/>
        </p:spPr>
        <p:txBody>
          <a:bodyPr wrap="square" rtlCol="0">
            <a:spAutoFit/>
          </a:bodyPr>
          <a:lstStyle/>
          <a:p>
            <a:r>
              <a:rPr lang="en-US" dirty="0"/>
              <a:t>- percentage of pixels that were predicted as the target label</a:t>
            </a:r>
          </a:p>
          <a:p>
            <a:endParaRPr lang="en-US" dirty="0"/>
          </a:p>
        </p:txBody>
      </p:sp>
    </p:spTree>
    <p:extLst>
      <p:ext uri="{BB962C8B-B14F-4D97-AF65-F5344CB8AC3E}">
        <p14:creationId xmlns:p14="http://schemas.microsoft.com/office/powerpoint/2010/main" val="38025045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418965" y="621031"/>
            <a:ext cx="4829436" cy="45719"/>
          </a:xfrm>
          <a:custGeom>
            <a:avLst/>
            <a:gdLst/>
            <a:ahLst/>
            <a:cxnLst/>
            <a:rect l="l" t="t" r="r" b="b"/>
            <a:pathLst>
              <a:path w="6121400" h="15240">
                <a:moveTo>
                  <a:pt x="0" y="0"/>
                </a:moveTo>
                <a:lnTo>
                  <a:pt x="6121199" y="14999"/>
                </a:lnTo>
              </a:path>
            </a:pathLst>
          </a:custGeom>
          <a:ln w="9524">
            <a:solidFill>
              <a:srgbClr val="595959"/>
            </a:solidFill>
          </a:ln>
        </p:spPr>
        <p:txBody>
          <a:bodyPr wrap="square" lIns="0" tIns="0" rIns="0" bIns="0" rtlCol="0"/>
          <a:lstStyle/>
          <a:p>
            <a:endParaRPr/>
          </a:p>
        </p:txBody>
      </p:sp>
      <p:sp>
        <p:nvSpPr>
          <p:cNvPr id="3" name="object 3"/>
          <p:cNvSpPr txBox="1">
            <a:spLocks noGrp="1"/>
          </p:cNvSpPr>
          <p:nvPr>
            <p:ph type="title"/>
          </p:nvPr>
        </p:nvSpPr>
        <p:spPr>
          <a:xfrm>
            <a:off x="1418964" y="247378"/>
            <a:ext cx="6089015" cy="320601"/>
          </a:xfrm>
          <a:prstGeom prst="rect">
            <a:avLst/>
          </a:prstGeom>
        </p:spPr>
        <p:txBody>
          <a:bodyPr vert="horz" wrap="square" lIns="0" tIns="12700" rIns="0" bIns="0" rtlCol="0">
            <a:spAutoFit/>
          </a:bodyPr>
          <a:lstStyle/>
          <a:p>
            <a:pPr marL="12700">
              <a:lnSpc>
                <a:spcPct val="100000"/>
              </a:lnSpc>
              <a:spcBef>
                <a:spcPts val="100"/>
              </a:spcBef>
            </a:pPr>
            <a:r>
              <a:rPr lang="en-US" sz="2000" b="1" dirty="0"/>
              <a:t>1. Indirect Attack</a:t>
            </a:r>
            <a:endParaRPr sz="2000" b="1" dirty="0"/>
          </a:p>
        </p:txBody>
      </p:sp>
      <p:sp>
        <p:nvSpPr>
          <p:cNvPr id="47" name="object 47"/>
          <p:cNvSpPr txBox="1">
            <a:spLocks noGrp="1"/>
          </p:cNvSpPr>
          <p:nvPr>
            <p:ph type="sldNum" sz="quarter" idx="7"/>
          </p:nvPr>
        </p:nvSpPr>
        <p:spPr>
          <a:prstGeom prst="rect">
            <a:avLst/>
          </a:prstGeom>
        </p:spPr>
        <p:txBody>
          <a:bodyPr vert="horz" wrap="square" lIns="0" tIns="15875" rIns="0" bIns="0" rtlCol="0">
            <a:spAutoFit/>
          </a:bodyPr>
          <a:lstStyle/>
          <a:p>
            <a:pPr marL="25400">
              <a:lnSpc>
                <a:spcPct val="100000"/>
              </a:lnSpc>
              <a:spcBef>
                <a:spcPts val="125"/>
              </a:spcBef>
            </a:pPr>
            <a:fld id="{81D60167-4931-47E6-BA6A-407CBD079E47}" type="slidenum">
              <a:rPr dirty="0"/>
              <a:t>6</a:t>
            </a:fld>
            <a:endParaRPr dirty="0"/>
          </a:p>
        </p:txBody>
      </p:sp>
      <p:sp>
        <p:nvSpPr>
          <p:cNvPr id="9" name="TextBox 8">
            <a:extLst>
              <a:ext uri="{FF2B5EF4-FFF2-40B4-BE49-F238E27FC236}">
                <a16:creationId xmlns:a16="http://schemas.microsoft.com/office/drawing/2014/main" id="{EC41ACED-01EB-D843-8606-8EBD0C3D886B}"/>
              </a:ext>
            </a:extLst>
          </p:cNvPr>
          <p:cNvSpPr txBox="1"/>
          <p:nvPr/>
        </p:nvSpPr>
        <p:spPr>
          <a:xfrm>
            <a:off x="1341551" y="4225705"/>
            <a:ext cx="5861629" cy="523220"/>
          </a:xfrm>
          <a:prstGeom prst="rect">
            <a:avLst/>
          </a:prstGeom>
          <a:noFill/>
          <a:ln>
            <a:noFill/>
          </a:ln>
        </p:spPr>
        <p:txBody>
          <a:bodyPr wrap="square" rtlCol="0">
            <a:spAutoFit/>
          </a:bodyPr>
          <a:lstStyle/>
          <a:p>
            <a:pPr algn="ctr"/>
            <a:r>
              <a:rPr lang="en-US" sz="1400" i="1" dirty="0"/>
              <a:t>Impact of indirect attacks by perturbing static class pixels that are at least </a:t>
            </a:r>
            <a:br>
              <a:rPr lang="en-US" sz="1400" i="1" dirty="0"/>
            </a:br>
            <a:r>
              <a:rPr lang="en-US" sz="1400" i="1" dirty="0"/>
              <a:t>d =100 pixels away from any dynamic class for a 512 x 1024 input image</a:t>
            </a:r>
          </a:p>
        </p:txBody>
      </p:sp>
      <p:pic>
        <p:nvPicPr>
          <p:cNvPr id="17" name="Picture 16">
            <a:extLst>
              <a:ext uri="{FF2B5EF4-FFF2-40B4-BE49-F238E27FC236}">
                <a16:creationId xmlns:a16="http://schemas.microsoft.com/office/drawing/2014/main" id="{87E3F3FA-1B32-A049-82CC-0E266BDE4BB9}"/>
              </a:ext>
            </a:extLst>
          </p:cNvPr>
          <p:cNvPicPr>
            <a:picLocks noChangeAspect="1"/>
          </p:cNvPicPr>
          <p:nvPr/>
        </p:nvPicPr>
        <p:blipFill rotWithShape="1">
          <a:blip r:embed="rId3">
            <a:extLst>
              <a:ext uri="{28A0092B-C50C-407E-A947-70E740481C1C}">
                <a14:useLocalDpi xmlns:a14="http://schemas.microsoft.com/office/drawing/2010/main" val="0"/>
              </a:ext>
            </a:extLst>
          </a:blip>
          <a:srcRect b="1949"/>
          <a:stretch/>
        </p:blipFill>
        <p:spPr>
          <a:xfrm>
            <a:off x="1752601" y="2038350"/>
            <a:ext cx="4716291" cy="2002689"/>
          </a:xfrm>
          <a:prstGeom prst="rect">
            <a:avLst/>
          </a:prstGeom>
        </p:spPr>
      </p:pic>
      <p:sp>
        <p:nvSpPr>
          <p:cNvPr id="18" name="TextBox 17">
            <a:extLst>
              <a:ext uri="{FF2B5EF4-FFF2-40B4-BE49-F238E27FC236}">
                <a16:creationId xmlns:a16="http://schemas.microsoft.com/office/drawing/2014/main" id="{3C6E28B4-1F51-604C-AF76-193A0E2F5274}"/>
              </a:ext>
            </a:extLst>
          </p:cNvPr>
          <p:cNvSpPr txBox="1"/>
          <p:nvPr/>
        </p:nvSpPr>
        <p:spPr>
          <a:xfrm>
            <a:off x="2133601" y="3856373"/>
            <a:ext cx="304800" cy="369332"/>
          </a:xfrm>
          <a:prstGeom prst="rect">
            <a:avLst/>
          </a:prstGeom>
          <a:solidFill>
            <a:schemeClr val="bg1"/>
          </a:solidFill>
        </p:spPr>
        <p:txBody>
          <a:bodyPr wrap="square" rtlCol="0">
            <a:spAutoFit/>
          </a:bodyPr>
          <a:lstStyle/>
          <a:p>
            <a:endParaRPr lang="en-US" dirty="0"/>
          </a:p>
        </p:txBody>
      </p:sp>
      <p:sp>
        <p:nvSpPr>
          <p:cNvPr id="22" name="TextBox 21">
            <a:extLst>
              <a:ext uri="{FF2B5EF4-FFF2-40B4-BE49-F238E27FC236}">
                <a16:creationId xmlns:a16="http://schemas.microsoft.com/office/drawing/2014/main" id="{1AD64389-8543-CD44-82DC-95D170774FE6}"/>
              </a:ext>
            </a:extLst>
          </p:cNvPr>
          <p:cNvSpPr txBox="1"/>
          <p:nvPr/>
        </p:nvSpPr>
        <p:spPr>
          <a:xfrm>
            <a:off x="3657601" y="3856449"/>
            <a:ext cx="304800" cy="369332"/>
          </a:xfrm>
          <a:prstGeom prst="rect">
            <a:avLst/>
          </a:prstGeom>
          <a:solidFill>
            <a:schemeClr val="bg1"/>
          </a:solidFill>
        </p:spPr>
        <p:txBody>
          <a:bodyPr wrap="square" rtlCol="0">
            <a:spAutoFit/>
          </a:bodyPr>
          <a:lstStyle/>
          <a:p>
            <a:endParaRPr lang="en-US" dirty="0"/>
          </a:p>
        </p:txBody>
      </p:sp>
      <p:sp>
        <p:nvSpPr>
          <p:cNvPr id="23" name="TextBox 22">
            <a:extLst>
              <a:ext uri="{FF2B5EF4-FFF2-40B4-BE49-F238E27FC236}">
                <a16:creationId xmlns:a16="http://schemas.microsoft.com/office/drawing/2014/main" id="{E3BDCAB2-58AE-C14A-B348-5A8A00ADCF4E}"/>
              </a:ext>
            </a:extLst>
          </p:cNvPr>
          <p:cNvSpPr txBox="1"/>
          <p:nvPr/>
        </p:nvSpPr>
        <p:spPr>
          <a:xfrm>
            <a:off x="5181601" y="3856373"/>
            <a:ext cx="304800" cy="369332"/>
          </a:xfrm>
          <a:prstGeom prst="rect">
            <a:avLst/>
          </a:prstGeom>
          <a:solidFill>
            <a:schemeClr val="bg1"/>
          </a:solidFill>
        </p:spPr>
        <p:txBody>
          <a:bodyPr wrap="square" rtlCol="0">
            <a:spAutoFit/>
          </a:bodyPr>
          <a:lstStyle/>
          <a:p>
            <a:endParaRPr lang="en-US" dirty="0"/>
          </a:p>
        </p:txBody>
      </p:sp>
      <p:sp>
        <p:nvSpPr>
          <p:cNvPr id="24" name="TextBox 23">
            <a:extLst>
              <a:ext uri="{FF2B5EF4-FFF2-40B4-BE49-F238E27FC236}">
                <a16:creationId xmlns:a16="http://schemas.microsoft.com/office/drawing/2014/main" id="{5E239B06-EFD8-2C47-99B3-265AA07E73FF}"/>
              </a:ext>
            </a:extLst>
          </p:cNvPr>
          <p:cNvSpPr txBox="1"/>
          <p:nvPr/>
        </p:nvSpPr>
        <p:spPr>
          <a:xfrm>
            <a:off x="5190837" y="2824829"/>
            <a:ext cx="295564" cy="204121"/>
          </a:xfrm>
          <a:prstGeom prst="rect">
            <a:avLst/>
          </a:prstGeom>
          <a:solidFill>
            <a:schemeClr val="bg1"/>
          </a:solidFill>
        </p:spPr>
        <p:txBody>
          <a:bodyPr wrap="square" rtlCol="0">
            <a:spAutoFit/>
          </a:bodyPr>
          <a:lstStyle/>
          <a:p>
            <a:endParaRPr lang="en-US" dirty="0"/>
          </a:p>
        </p:txBody>
      </p:sp>
      <p:sp>
        <p:nvSpPr>
          <p:cNvPr id="25" name="TextBox 24">
            <a:extLst>
              <a:ext uri="{FF2B5EF4-FFF2-40B4-BE49-F238E27FC236}">
                <a16:creationId xmlns:a16="http://schemas.microsoft.com/office/drawing/2014/main" id="{C50D466D-74A2-5F4E-B8E8-5AA68056BD08}"/>
              </a:ext>
            </a:extLst>
          </p:cNvPr>
          <p:cNvSpPr txBox="1"/>
          <p:nvPr/>
        </p:nvSpPr>
        <p:spPr>
          <a:xfrm>
            <a:off x="3362037" y="2824828"/>
            <a:ext cx="295564" cy="204121"/>
          </a:xfrm>
          <a:prstGeom prst="rect">
            <a:avLst/>
          </a:prstGeom>
          <a:solidFill>
            <a:schemeClr val="bg1"/>
          </a:solidFill>
        </p:spPr>
        <p:txBody>
          <a:bodyPr wrap="square" rtlCol="0">
            <a:spAutoFit/>
          </a:bodyPr>
          <a:lstStyle/>
          <a:p>
            <a:endParaRPr lang="en-US" dirty="0"/>
          </a:p>
        </p:txBody>
      </p:sp>
      <p:sp>
        <p:nvSpPr>
          <p:cNvPr id="26" name="TextBox 25">
            <a:extLst>
              <a:ext uri="{FF2B5EF4-FFF2-40B4-BE49-F238E27FC236}">
                <a16:creationId xmlns:a16="http://schemas.microsoft.com/office/drawing/2014/main" id="{143220EB-C823-514C-BA61-875314A64925}"/>
              </a:ext>
            </a:extLst>
          </p:cNvPr>
          <p:cNvSpPr txBox="1"/>
          <p:nvPr/>
        </p:nvSpPr>
        <p:spPr>
          <a:xfrm>
            <a:off x="1692565" y="2824829"/>
            <a:ext cx="295564" cy="204121"/>
          </a:xfrm>
          <a:prstGeom prst="rect">
            <a:avLst/>
          </a:prstGeom>
          <a:solidFill>
            <a:schemeClr val="bg1"/>
          </a:solidFill>
        </p:spPr>
        <p:txBody>
          <a:bodyPr wrap="square" rtlCol="0">
            <a:spAutoFit/>
          </a:bodyPr>
          <a:lstStyle/>
          <a:p>
            <a:endParaRPr lang="en-US" dirty="0"/>
          </a:p>
        </p:txBody>
      </p:sp>
      <p:sp>
        <p:nvSpPr>
          <p:cNvPr id="14" name="TextBox 13">
            <a:extLst>
              <a:ext uri="{FF2B5EF4-FFF2-40B4-BE49-F238E27FC236}">
                <a16:creationId xmlns:a16="http://schemas.microsoft.com/office/drawing/2014/main" id="{3C4C66CB-554B-034F-9196-95760F63C2EE}"/>
              </a:ext>
            </a:extLst>
          </p:cNvPr>
          <p:cNvSpPr txBox="1"/>
          <p:nvPr/>
        </p:nvSpPr>
        <p:spPr>
          <a:xfrm>
            <a:off x="1187867" y="1007125"/>
            <a:ext cx="5845757" cy="738664"/>
          </a:xfrm>
          <a:prstGeom prst="rect">
            <a:avLst/>
          </a:prstGeom>
          <a:noFill/>
          <a:ln>
            <a:noFill/>
          </a:ln>
        </p:spPr>
        <p:txBody>
          <a:bodyPr wrap="square" rtlCol="0">
            <a:spAutoFit/>
          </a:bodyPr>
          <a:lstStyle/>
          <a:p>
            <a:pPr marL="285750" indent="-285750">
              <a:buFont typeface="Arial" panose="020B0604020202020204" pitchFamily="34" charset="0"/>
              <a:buChar char="•"/>
            </a:pPr>
            <a:r>
              <a:rPr lang="en-US" sz="1400" dirty="0"/>
              <a:t>Perturbation location inside static pixel regions</a:t>
            </a:r>
          </a:p>
          <a:p>
            <a:pPr marL="742950" lvl="1" indent="-285750">
              <a:buFont typeface="Arial" panose="020B0604020202020204" pitchFamily="34" charset="0"/>
              <a:buChar char="•"/>
            </a:pPr>
            <a:r>
              <a:rPr lang="en-US" sz="1400" b="1" dirty="0">
                <a:solidFill>
                  <a:schemeClr val="accent2"/>
                </a:solidFill>
              </a:rPr>
              <a:t>predetermined</a:t>
            </a:r>
          </a:p>
          <a:p>
            <a:pPr marL="742950" lvl="1" indent="-285750">
              <a:buFont typeface="Arial" panose="020B0604020202020204" pitchFamily="34" charset="0"/>
              <a:buChar char="•"/>
            </a:pPr>
            <a:r>
              <a:rPr lang="en-US" sz="1400" dirty="0"/>
              <a:t>parametric distance d from dynamic class objects </a:t>
            </a:r>
          </a:p>
        </p:txBody>
      </p:sp>
    </p:spTree>
    <p:extLst>
      <p:ext uri="{BB962C8B-B14F-4D97-AF65-F5344CB8AC3E}">
        <p14:creationId xmlns:p14="http://schemas.microsoft.com/office/powerpoint/2010/main" val="19424755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418965" y="621031"/>
            <a:ext cx="4829436" cy="45719"/>
          </a:xfrm>
          <a:custGeom>
            <a:avLst/>
            <a:gdLst/>
            <a:ahLst/>
            <a:cxnLst/>
            <a:rect l="l" t="t" r="r" b="b"/>
            <a:pathLst>
              <a:path w="6121400" h="15240">
                <a:moveTo>
                  <a:pt x="0" y="0"/>
                </a:moveTo>
                <a:lnTo>
                  <a:pt x="6121199" y="14999"/>
                </a:lnTo>
              </a:path>
            </a:pathLst>
          </a:custGeom>
          <a:ln w="9524">
            <a:solidFill>
              <a:srgbClr val="595959"/>
            </a:solidFill>
          </a:ln>
        </p:spPr>
        <p:txBody>
          <a:bodyPr wrap="square" lIns="0" tIns="0" rIns="0" bIns="0" rtlCol="0"/>
          <a:lstStyle/>
          <a:p>
            <a:endParaRPr/>
          </a:p>
        </p:txBody>
      </p:sp>
      <p:sp>
        <p:nvSpPr>
          <p:cNvPr id="3" name="object 3"/>
          <p:cNvSpPr txBox="1">
            <a:spLocks noGrp="1"/>
          </p:cNvSpPr>
          <p:nvPr>
            <p:ph type="title"/>
          </p:nvPr>
        </p:nvSpPr>
        <p:spPr>
          <a:xfrm>
            <a:off x="1418964" y="247378"/>
            <a:ext cx="6089015" cy="320601"/>
          </a:xfrm>
          <a:prstGeom prst="rect">
            <a:avLst/>
          </a:prstGeom>
        </p:spPr>
        <p:txBody>
          <a:bodyPr vert="horz" wrap="square" lIns="0" tIns="12700" rIns="0" bIns="0" rtlCol="0">
            <a:spAutoFit/>
          </a:bodyPr>
          <a:lstStyle/>
          <a:p>
            <a:pPr marL="12700">
              <a:lnSpc>
                <a:spcPct val="100000"/>
              </a:lnSpc>
              <a:spcBef>
                <a:spcPts val="100"/>
              </a:spcBef>
            </a:pPr>
            <a:r>
              <a:rPr lang="en-US" sz="2000" b="1" dirty="0"/>
              <a:t>1. Indirect Attack</a:t>
            </a:r>
            <a:endParaRPr sz="2000" b="1" dirty="0"/>
          </a:p>
        </p:txBody>
      </p:sp>
      <p:sp>
        <p:nvSpPr>
          <p:cNvPr id="47" name="object 47"/>
          <p:cNvSpPr txBox="1">
            <a:spLocks noGrp="1"/>
          </p:cNvSpPr>
          <p:nvPr>
            <p:ph type="sldNum" sz="quarter" idx="7"/>
          </p:nvPr>
        </p:nvSpPr>
        <p:spPr>
          <a:prstGeom prst="rect">
            <a:avLst/>
          </a:prstGeom>
        </p:spPr>
        <p:txBody>
          <a:bodyPr vert="horz" wrap="square" lIns="0" tIns="15875" rIns="0" bIns="0" rtlCol="0">
            <a:spAutoFit/>
          </a:bodyPr>
          <a:lstStyle/>
          <a:p>
            <a:pPr marL="25400">
              <a:lnSpc>
                <a:spcPct val="100000"/>
              </a:lnSpc>
              <a:spcBef>
                <a:spcPts val="125"/>
              </a:spcBef>
            </a:pPr>
            <a:fld id="{81D60167-4931-47E6-BA6A-407CBD079E47}" type="slidenum">
              <a:rPr dirty="0"/>
              <a:t>7</a:t>
            </a:fld>
            <a:endParaRPr dirty="0"/>
          </a:p>
        </p:txBody>
      </p:sp>
      <p:sp>
        <p:nvSpPr>
          <p:cNvPr id="18" name="TextBox 17">
            <a:extLst>
              <a:ext uri="{FF2B5EF4-FFF2-40B4-BE49-F238E27FC236}">
                <a16:creationId xmlns:a16="http://schemas.microsoft.com/office/drawing/2014/main" id="{3C6E28B4-1F51-604C-AF76-193A0E2F5274}"/>
              </a:ext>
            </a:extLst>
          </p:cNvPr>
          <p:cNvSpPr txBox="1"/>
          <p:nvPr/>
        </p:nvSpPr>
        <p:spPr>
          <a:xfrm>
            <a:off x="2133601" y="3856373"/>
            <a:ext cx="304800" cy="369332"/>
          </a:xfrm>
          <a:prstGeom prst="rect">
            <a:avLst/>
          </a:prstGeom>
          <a:solidFill>
            <a:schemeClr val="bg1"/>
          </a:solidFill>
        </p:spPr>
        <p:txBody>
          <a:bodyPr wrap="square" rtlCol="0">
            <a:spAutoFit/>
          </a:bodyPr>
          <a:lstStyle/>
          <a:p>
            <a:endParaRPr lang="en-US" dirty="0"/>
          </a:p>
        </p:txBody>
      </p:sp>
      <p:sp>
        <p:nvSpPr>
          <p:cNvPr id="22" name="TextBox 21">
            <a:extLst>
              <a:ext uri="{FF2B5EF4-FFF2-40B4-BE49-F238E27FC236}">
                <a16:creationId xmlns:a16="http://schemas.microsoft.com/office/drawing/2014/main" id="{1AD64389-8543-CD44-82DC-95D170774FE6}"/>
              </a:ext>
            </a:extLst>
          </p:cNvPr>
          <p:cNvSpPr txBox="1"/>
          <p:nvPr/>
        </p:nvSpPr>
        <p:spPr>
          <a:xfrm>
            <a:off x="3657601" y="3856449"/>
            <a:ext cx="304800" cy="369332"/>
          </a:xfrm>
          <a:prstGeom prst="rect">
            <a:avLst/>
          </a:prstGeom>
          <a:solidFill>
            <a:schemeClr val="bg1"/>
          </a:solidFill>
        </p:spPr>
        <p:txBody>
          <a:bodyPr wrap="square" rtlCol="0">
            <a:spAutoFit/>
          </a:bodyPr>
          <a:lstStyle/>
          <a:p>
            <a:endParaRPr lang="en-US" dirty="0"/>
          </a:p>
        </p:txBody>
      </p:sp>
      <p:sp>
        <p:nvSpPr>
          <p:cNvPr id="23" name="TextBox 22">
            <a:extLst>
              <a:ext uri="{FF2B5EF4-FFF2-40B4-BE49-F238E27FC236}">
                <a16:creationId xmlns:a16="http://schemas.microsoft.com/office/drawing/2014/main" id="{E3BDCAB2-58AE-C14A-B348-5A8A00ADCF4E}"/>
              </a:ext>
            </a:extLst>
          </p:cNvPr>
          <p:cNvSpPr txBox="1"/>
          <p:nvPr/>
        </p:nvSpPr>
        <p:spPr>
          <a:xfrm>
            <a:off x="5181601" y="3856373"/>
            <a:ext cx="304800" cy="369332"/>
          </a:xfrm>
          <a:prstGeom prst="rect">
            <a:avLst/>
          </a:prstGeom>
          <a:solidFill>
            <a:schemeClr val="bg1"/>
          </a:solidFill>
        </p:spPr>
        <p:txBody>
          <a:bodyPr wrap="square" rtlCol="0">
            <a:spAutoFit/>
          </a:bodyPr>
          <a:lstStyle/>
          <a:p>
            <a:endParaRPr lang="en-US" dirty="0"/>
          </a:p>
        </p:txBody>
      </p:sp>
      <p:sp>
        <p:nvSpPr>
          <p:cNvPr id="24" name="TextBox 23">
            <a:extLst>
              <a:ext uri="{FF2B5EF4-FFF2-40B4-BE49-F238E27FC236}">
                <a16:creationId xmlns:a16="http://schemas.microsoft.com/office/drawing/2014/main" id="{5E239B06-EFD8-2C47-99B3-265AA07E73FF}"/>
              </a:ext>
            </a:extLst>
          </p:cNvPr>
          <p:cNvSpPr txBox="1"/>
          <p:nvPr/>
        </p:nvSpPr>
        <p:spPr>
          <a:xfrm>
            <a:off x="5190837" y="2824829"/>
            <a:ext cx="295564" cy="204121"/>
          </a:xfrm>
          <a:prstGeom prst="rect">
            <a:avLst/>
          </a:prstGeom>
          <a:solidFill>
            <a:schemeClr val="bg1"/>
          </a:solidFill>
        </p:spPr>
        <p:txBody>
          <a:bodyPr wrap="square" rtlCol="0">
            <a:spAutoFit/>
          </a:bodyPr>
          <a:lstStyle/>
          <a:p>
            <a:endParaRPr lang="en-US" dirty="0"/>
          </a:p>
        </p:txBody>
      </p:sp>
      <p:sp>
        <p:nvSpPr>
          <p:cNvPr id="25" name="TextBox 24">
            <a:extLst>
              <a:ext uri="{FF2B5EF4-FFF2-40B4-BE49-F238E27FC236}">
                <a16:creationId xmlns:a16="http://schemas.microsoft.com/office/drawing/2014/main" id="{C50D466D-74A2-5F4E-B8E8-5AA68056BD08}"/>
              </a:ext>
            </a:extLst>
          </p:cNvPr>
          <p:cNvSpPr txBox="1"/>
          <p:nvPr/>
        </p:nvSpPr>
        <p:spPr>
          <a:xfrm>
            <a:off x="3362037" y="2824828"/>
            <a:ext cx="295564" cy="204121"/>
          </a:xfrm>
          <a:prstGeom prst="rect">
            <a:avLst/>
          </a:prstGeom>
          <a:solidFill>
            <a:schemeClr val="bg1"/>
          </a:solidFill>
        </p:spPr>
        <p:txBody>
          <a:bodyPr wrap="square" rtlCol="0">
            <a:spAutoFit/>
          </a:bodyPr>
          <a:lstStyle/>
          <a:p>
            <a:endParaRPr lang="en-US" dirty="0"/>
          </a:p>
        </p:txBody>
      </p:sp>
      <p:sp>
        <p:nvSpPr>
          <p:cNvPr id="26" name="TextBox 25">
            <a:extLst>
              <a:ext uri="{FF2B5EF4-FFF2-40B4-BE49-F238E27FC236}">
                <a16:creationId xmlns:a16="http://schemas.microsoft.com/office/drawing/2014/main" id="{143220EB-C823-514C-BA61-875314A64925}"/>
              </a:ext>
            </a:extLst>
          </p:cNvPr>
          <p:cNvSpPr txBox="1"/>
          <p:nvPr/>
        </p:nvSpPr>
        <p:spPr>
          <a:xfrm>
            <a:off x="1692565" y="2824829"/>
            <a:ext cx="295564" cy="204121"/>
          </a:xfrm>
          <a:prstGeom prst="rect">
            <a:avLst/>
          </a:prstGeom>
          <a:solidFill>
            <a:schemeClr val="bg1"/>
          </a:solidFill>
        </p:spPr>
        <p:txBody>
          <a:bodyPr wrap="square" rtlCol="0">
            <a:spAutoFit/>
          </a:bodyPr>
          <a:lstStyle/>
          <a:p>
            <a:endParaRPr lang="en-US" dirty="0"/>
          </a:p>
        </p:txBody>
      </p:sp>
      <p:pic>
        <p:nvPicPr>
          <p:cNvPr id="7" name="Picture 6">
            <a:extLst>
              <a:ext uri="{FF2B5EF4-FFF2-40B4-BE49-F238E27FC236}">
                <a16:creationId xmlns:a16="http://schemas.microsoft.com/office/drawing/2014/main" id="{E4929BCE-4408-C846-B220-4659039A31B2}"/>
              </a:ext>
            </a:extLst>
          </p:cNvPr>
          <p:cNvPicPr>
            <a:picLocks noChangeAspect="1"/>
          </p:cNvPicPr>
          <p:nvPr/>
        </p:nvPicPr>
        <p:blipFill rotWithShape="1">
          <a:blip r:embed="rId3">
            <a:extLst>
              <a:ext uri="{28A0092B-C50C-407E-A947-70E740481C1C}">
                <a14:useLocalDpi xmlns:a14="http://schemas.microsoft.com/office/drawing/2010/main" val="0"/>
              </a:ext>
            </a:extLst>
          </a:blip>
          <a:srcRect b="43657"/>
          <a:stretch/>
        </p:blipFill>
        <p:spPr>
          <a:xfrm>
            <a:off x="545052" y="1024906"/>
            <a:ext cx="5703349" cy="3200799"/>
          </a:xfrm>
          <a:prstGeom prst="rect">
            <a:avLst/>
          </a:prstGeom>
        </p:spPr>
      </p:pic>
      <p:sp>
        <p:nvSpPr>
          <p:cNvPr id="19" name="TextBox 18">
            <a:extLst>
              <a:ext uri="{FF2B5EF4-FFF2-40B4-BE49-F238E27FC236}">
                <a16:creationId xmlns:a16="http://schemas.microsoft.com/office/drawing/2014/main" id="{EFB0C423-4718-D94A-9F8F-EFC4CE67AED5}"/>
              </a:ext>
            </a:extLst>
          </p:cNvPr>
          <p:cNvSpPr txBox="1"/>
          <p:nvPr/>
        </p:nvSpPr>
        <p:spPr>
          <a:xfrm>
            <a:off x="364948" y="4322251"/>
            <a:ext cx="6890105" cy="523220"/>
          </a:xfrm>
          <a:prstGeom prst="rect">
            <a:avLst/>
          </a:prstGeom>
          <a:noFill/>
          <a:ln>
            <a:noFill/>
          </a:ln>
        </p:spPr>
        <p:txBody>
          <a:bodyPr wrap="square" rtlCol="0">
            <a:spAutoFit/>
          </a:bodyPr>
          <a:lstStyle/>
          <a:p>
            <a:pPr algn="ctr"/>
            <a:r>
              <a:rPr lang="en-US" sz="1400" i="1" dirty="0"/>
              <a:t>Impact of indirect attacks by perturbing static class pixels that are at least </a:t>
            </a:r>
            <a:br>
              <a:rPr lang="en-US" sz="1400" i="1" dirty="0"/>
            </a:br>
            <a:r>
              <a:rPr lang="en-US" sz="1400" i="1" dirty="0"/>
              <a:t>d  pixels away from any dynamic class for a 512 x 1024 input image</a:t>
            </a:r>
          </a:p>
        </p:txBody>
      </p:sp>
      <p:sp>
        <p:nvSpPr>
          <p:cNvPr id="20" name="TextBox 19">
            <a:extLst>
              <a:ext uri="{FF2B5EF4-FFF2-40B4-BE49-F238E27FC236}">
                <a16:creationId xmlns:a16="http://schemas.microsoft.com/office/drawing/2014/main" id="{8EFAA890-BF72-D749-9F5E-163B42D8C505}"/>
              </a:ext>
            </a:extLst>
          </p:cNvPr>
          <p:cNvSpPr txBox="1"/>
          <p:nvPr/>
        </p:nvSpPr>
        <p:spPr>
          <a:xfrm>
            <a:off x="5867400" y="980211"/>
            <a:ext cx="3837278" cy="1384995"/>
          </a:xfrm>
          <a:prstGeom prst="rect">
            <a:avLst/>
          </a:prstGeom>
          <a:noFill/>
          <a:ln>
            <a:noFill/>
          </a:ln>
        </p:spPr>
        <p:txBody>
          <a:bodyPr wrap="square" rtlCol="0">
            <a:spAutoFit/>
          </a:bodyPr>
          <a:lstStyle/>
          <a:p>
            <a:pPr marL="285750" indent="-285750">
              <a:buFont typeface="Arial" panose="020B0604020202020204" pitchFamily="34" charset="0"/>
              <a:buChar char="•"/>
            </a:pPr>
            <a:r>
              <a:rPr lang="en-US" sz="1400" dirty="0"/>
              <a:t>Perturbation location inside static class regions</a:t>
            </a:r>
          </a:p>
          <a:p>
            <a:pPr marL="742950" lvl="1" indent="-285750">
              <a:buFont typeface="Wingdings" pitchFamily="2" charset="2"/>
              <a:buChar char="Ø"/>
            </a:pPr>
            <a:r>
              <a:rPr lang="en-US" sz="1400" dirty="0"/>
              <a:t>Predetermined</a:t>
            </a:r>
          </a:p>
          <a:p>
            <a:pPr marL="742950" lvl="1" indent="-285750">
              <a:buFont typeface="Wingdings" pitchFamily="2" charset="2"/>
              <a:buChar char="Ø"/>
            </a:pPr>
            <a:r>
              <a:rPr lang="en-US" sz="1400" dirty="0"/>
              <a:t>not optimized</a:t>
            </a:r>
          </a:p>
          <a:p>
            <a:pPr marL="742950" lvl="1" indent="-285750">
              <a:buFont typeface="Wingdings" pitchFamily="2" charset="2"/>
              <a:buChar char="Ø"/>
            </a:pPr>
            <a:r>
              <a:rPr lang="en-US" sz="1400" dirty="0"/>
              <a:t>parametric distance d from </a:t>
            </a:r>
            <a:br>
              <a:rPr lang="en-US" sz="1400" dirty="0"/>
            </a:br>
            <a:r>
              <a:rPr lang="en-US" sz="1400" dirty="0"/>
              <a:t>dynamic class objects</a:t>
            </a:r>
          </a:p>
        </p:txBody>
      </p:sp>
    </p:spTree>
    <p:extLst>
      <p:ext uri="{BB962C8B-B14F-4D97-AF65-F5344CB8AC3E}">
        <p14:creationId xmlns:p14="http://schemas.microsoft.com/office/powerpoint/2010/main" val="414348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4929BCE-4408-C846-B220-4659039A31B2}"/>
              </a:ext>
            </a:extLst>
          </p:cNvPr>
          <p:cNvPicPr>
            <a:picLocks noChangeAspect="1"/>
          </p:cNvPicPr>
          <p:nvPr/>
        </p:nvPicPr>
        <p:blipFill rotWithShape="1">
          <a:blip r:embed="rId3">
            <a:extLst>
              <a:ext uri="{28A0092B-C50C-407E-A947-70E740481C1C}">
                <a14:useLocalDpi xmlns:a14="http://schemas.microsoft.com/office/drawing/2010/main" val="0"/>
              </a:ext>
            </a:extLst>
          </a:blip>
          <a:srcRect b="43657"/>
          <a:stretch/>
        </p:blipFill>
        <p:spPr>
          <a:xfrm>
            <a:off x="391855" y="883557"/>
            <a:ext cx="5703349" cy="3200799"/>
          </a:xfrm>
          <a:prstGeom prst="rect">
            <a:avLst/>
          </a:prstGeom>
        </p:spPr>
      </p:pic>
      <p:sp>
        <p:nvSpPr>
          <p:cNvPr id="2" name="object 2"/>
          <p:cNvSpPr/>
          <p:nvPr/>
        </p:nvSpPr>
        <p:spPr>
          <a:xfrm>
            <a:off x="1418965" y="621031"/>
            <a:ext cx="4829436" cy="45719"/>
          </a:xfrm>
          <a:custGeom>
            <a:avLst/>
            <a:gdLst/>
            <a:ahLst/>
            <a:cxnLst/>
            <a:rect l="l" t="t" r="r" b="b"/>
            <a:pathLst>
              <a:path w="6121400" h="15240">
                <a:moveTo>
                  <a:pt x="0" y="0"/>
                </a:moveTo>
                <a:lnTo>
                  <a:pt x="6121199" y="14999"/>
                </a:lnTo>
              </a:path>
            </a:pathLst>
          </a:custGeom>
          <a:ln w="9524">
            <a:solidFill>
              <a:srgbClr val="595959"/>
            </a:solidFill>
          </a:ln>
        </p:spPr>
        <p:txBody>
          <a:bodyPr wrap="square" lIns="0" tIns="0" rIns="0" bIns="0" rtlCol="0"/>
          <a:lstStyle/>
          <a:p>
            <a:endParaRPr/>
          </a:p>
        </p:txBody>
      </p:sp>
      <p:sp>
        <p:nvSpPr>
          <p:cNvPr id="3" name="object 3"/>
          <p:cNvSpPr txBox="1">
            <a:spLocks noGrp="1"/>
          </p:cNvSpPr>
          <p:nvPr>
            <p:ph type="title"/>
          </p:nvPr>
        </p:nvSpPr>
        <p:spPr>
          <a:xfrm>
            <a:off x="1418964" y="247378"/>
            <a:ext cx="6089015" cy="320601"/>
          </a:xfrm>
          <a:prstGeom prst="rect">
            <a:avLst/>
          </a:prstGeom>
        </p:spPr>
        <p:txBody>
          <a:bodyPr vert="horz" wrap="square" lIns="0" tIns="12700" rIns="0" bIns="0" rtlCol="0">
            <a:spAutoFit/>
          </a:bodyPr>
          <a:lstStyle/>
          <a:p>
            <a:pPr marL="12700">
              <a:lnSpc>
                <a:spcPct val="100000"/>
              </a:lnSpc>
              <a:spcBef>
                <a:spcPts val="100"/>
              </a:spcBef>
            </a:pPr>
            <a:r>
              <a:rPr lang="en-US" sz="2000" b="1" dirty="0"/>
              <a:t>1. Indirect Attack</a:t>
            </a:r>
            <a:endParaRPr sz="2000" b="1" dirty="0"/>
          </a:p>
        </p:txBody>
      </p:sp>
      <p:sp>
        <p:nvSpPr>
          <p:cNvPr id="47" name="object 47"/>
          <p:cNvSpPr txBox="1">
            <a:spLocks noGrp="1"/>
          </p:cNvSpPr>
          <p:nvPr>
            <p:ph type="sldNum" sz="quarter" idx="7"/>
          </p:nvPr>
        </p:nvSpPr>
        <p:spPr>
          <a:prstGeom prst="rect">
            <a:avLst/>
          </a:prstGeom>
        </p:spPr>
        <p:txBody>
          <a:bodyPr vert="horz" wrap="square" lIns="0" tIns="15875" rIns="0" bIns="0" rtlCol="0">
            <a:spAutoFit/>
          </a:bodyPr>
          <a:lstStyle/>
          <a:p>
            <a:pPr marL="25400">
              <a:lnSpc>
                <a:spcPct val="100000"/>
              </a:lnSpc>
              <a:spcBef>
                <a:spcPts val="125"/>
              </a:spcBef>
            </a:pPr>
            <a:fld id="{81D60167-4931-47E6-BA6A-407CBD079E47}" type="slidenum">
              <a:rPr dirty="0"/>
              <a:t>8</a:t>
            </a:fld>
            <a:endParaRPr dirty="0"/>
          </a:p>
        </p:txBody>
      </p:sp>
      <p:sp>
        <p:nvSpPr>
          <p:cNvPr id="18" name="TextBox 17">
            <a:extLst>
              <a:ext uri="{FF2B5EF4-FFF2-40B4-BE49-F238E27FC236}">
                <a16:creationId xmlns:a16="http://schemas.microsoft.com/office/drawing/2014/main" id="{3C6E28B4-1F51-604C-AF76-193A0E2F5274}"/>
              </a:ext>
            </a:extLst>
          </p:cNvPr>
          <p:cNvSpPr txBox="1"/>
          <p:nvPr/>
        </p:nvSpPr>
        <p:spPr>
          <a:xfrm>
            <a:off x="2133601" y="3856373"/>
            <a:ext cx="304800" cy="369332"/>
          </a:xfrm>
          <a:prstGeom prst="rect">
            <a:avLst/>
          </a:prstGeom>
          <a:solidFill>
            <a:schemeClr val="bg1"/>
          </a:solidFill>
        </p:spPr>
        <p:txBody>
          <a:bodyPr wrap="square" rtlCol="0">
            <a:spAutoFit/>
          </a:bodyPr>
          <a:lstStyle/>
          <a:p>
            <a:endParaRPr lang="en-US" dirty="0"/>
          </a:p>
        </p:txBody>
      </p:sp>
      <p:sp>
        <p:nvSpPr>
          <p:cNvPr id="22" name="TextBox 21">
            <a:extLst>
              <a:ext uri="{FF2B5EF4-FFF2-40B4-BE49-F238E27FC236}">
                <a16:creationId xmlns:a16="http://schemas.microsoft.com/office/drawing/2014/main" id="{1AD64389-8543-CD44-82DC-95D170774FE6}"/>
              </a:ext>
            </a:extLst>
          </p:cNvPr>
          <p:cNvSpPr txBox="1"/>
          <p:nvPr/>
        </p:nvSpPr>
        <p:spPr>
          <a:xfrm>
            <a:off x="3657601" y="3856449"/>
            <a:ext cx="304800" cy="369332"/>
          </a:xfrm>
          <a:prstGeom prst="rect">
            <a:avLst/>
          </a:prstGeom>
          <a:solidFill>
            <a:schemeClr val="bg1"/>
          </a:solidFill>
        </p:spPr>
        <p:txBody>
          <a:bodyPr wrap="square" rtlCol="0">
            <a:spAutoFit/>
          </a:bodyPr>
          <a:lstStyle/>
          <a:p>
            <a:endParaRPr lang="en-US" dirty="0"/>
          </a:p>
        </p:txBody>
      </p:sp>
      <p:sp>
        <p:nvSpPr>
          <p:cNvPr id="23" name="TextBox 22">
            <a:extLst>
              <a:ext uri="{FF2B5EF4-FFF2-40B4-BE49-F238E27FC236}">
                <a16:creationId xmlns:a16="http://schemas.microsoft.com/office/drawing/2014/main" id="{E3BDCAB2-58AE-C14A-B348-5A8A00ADCF4E}"/>
              </a:ext>
            </a:extLst>
          </p:cNvPr>
          <p:cNvSpPr txBox="1"/>
          <p:nvPr/>
        </p:nvSpPr>
        <p:spPr>
          <a:xfrm>
            <a:off x="5181601" y="3856373"/>
            <a:ext cx="304800" cy="369332"/>
          </a:xfrm>
          <a:prstGeom prst="rect">
            <a:avLst/>
          </a:prstGeom>
          <a:solidFill>
            <a:schemeClr val="bg1"/>
          </a:solidFill>
        </p:spPr>
        <p:txBody>
          <a:bodyPr wrap="square" rtlCol="0">
            <a:spAutoFit/>
          </a:bodyPr>
          <a:lstStyle/>
          <a:p>
            <a:endParaRPr lang="en-US" dirty="0"/>
          </a:p>
        </p:txBody>
      </p:sp>
      <p:sp>
        <p:nvSpPr>
          <p:cNvPr id="24" name="TextBox 23">
            <a:extLst>
              <a:ext uri="{FF2B5EF4-FFF2-40B4-BE49-F238E27FC236}">
                <a16:creationId xmlns:a16="http://schemas.microsoft.com/office/drawing/2014/main" id="{5E239B06-EFD8-2C47-99B3-265AA07E73FF}"/>
              </a:ext>
            </a:extLst>
          </p:cNvPr>
          <p:cNvSpPr txBox="1"/>
          <p:nvPr/>
        </p:nvSpPr>
        <p:spPr>
          <a:xfrm>
            <a:off x="5190837" y="2824829"/>
            <a:ext cx="295564" cy="204121"/>
          </a:xfrm>
          <a:prstGeom prst="rect">
            <a:avLst/>
          </a:prstGeom>
          <a:solidFill>
            <a:schemeClr val="bg1"/>
          </a:solidFill>
        </p:spPr>
        <p:txBody>
          <a:bodyPr wrap="square" rtlCol="0">
            <a:spAutoFit/>
          </a:bodyPr>
          <a:lstStyle/>
          <a:p>
            <a:endParaRPr lang="en-US" dirty="0"/>
          </a:p>
        </p:txBody>
      </p:sp>
      <p:sp>
        <p:nvSpPr>
          <p:cNvPr id="25" name="TextBox 24">
            <a:extLst>
              <a:ext uri="{FF2B5EF4-FFF2-40B4-BE49-F238E27FC236}">
                <a16:creationId xmlns:a16="http://schemas.microsoft.com/office/drawing/2014/main" id="{C50D466D-74A2-5F4E-B8E8-5AA68056BD08}"/>
              </a:ext>
            </a:extLst>
          </p:cNvPr>
          <p:cNvSpPr txBox="1"/>
          <p:nvPr/>
        </p:nvSpPr>
        <p:spPr>
          <a:xfrm>
            <a:off x="3362037" y="2824828"/>
            <a:ext cx="295564" cy="204121"/>
          </a:xfrm>
          <a:prstGeom prst="rect">
            <a:avLst/>
          </a:prstGeom>
          <a:solidFill>
            <a:schemeClr val="bg1"/>
          </a:solidFill>
        </p:spPr>
        <p:txBody>
          <a:bodyPr wrap="square" rtlCol="0">
            <a:spAutoFit/>
          </a:bodyPr>
          <a:lstStyle/>
          <a:p>
            <a:endParaRPr lang="en-US" dirty="0"/>
          </a:p>
        </p:txBody>
      </p:sp>
      <p:sp>
        <p:nvSpPr>
          <p:cNvPr id="26" name="TextBox 25">
            <a:extLst>
              <a:ext uri="{FF2B5EF4-FFF2-40B4-BE49-F238E27FC236}">
                <a16:creationId xmlns:a16="http://schemas.microsoft.com/office/drawing/2014/main" id="{143220EB-C823-514C-BA61-875314A64925}"/>
              </a:ext>
            </a:extLst>
          </p:cNvPr>
          <p:cNvSpPr txBox="1"/>
          <p:nvPr/>
        </p:nvSpPr>
        <p:spPr>
          <a:xfrm>
            <a:off x="1692565" y="2824829"/>
            <a:ext cx="295564" cy="204121"/>
          </a:xfrm>
          <a:prstGeom prst="rect">
            <a:avLst/>
          </a:prstGeom>
          <a:solidFill>
            <a:schemeClr val="bg1"/>
          </a:solidFill>
        </p:spPr>
        <p:txBody>
          <a:bodyPr wrap="square" rtlCol="0">
            <a:spAutoFit/>
          </a:bodyPr>
          <a:lstStyle/>
          <a:p>
            <a:endParaRPr lang="en-US" dirty="0"/>
          </a:p>
        </p:txBody>
      </p:sp>
      <p:sp>
        <p:nvSpPr>
          <p:cNvPr id="14" name="TextBox 13">
            <a:extLst>
              <a:ext uri="{FF2B5EF4-FFF2-40B4-BE49-F238E27FC236}">
                <a16:creationId xmlns:a16="http://schemas.microsoft.com/office/drawing/2014/main" id="{3C4C66CB-554B-034F-9196-95760F63C2EE}"/>
              </a:ext>
            </a:extLst>
          </p:cNvPr>
          <p:cNvSpPr txBox="1"/>
          <p:nvPr/>
        </p:nvSpPr>
        <p:spPr>
          <a:xfrm>
            <a:off x="5867400" y="980211"/>
            <a:ext cx="3837278" cy="1384995"/>
          </a:xfrm>
          <a:prstGeom prst="rect">
            <a:avLst/>
          </a:prstGeom>
          <a:noFill/>
          <a:ln>
            <a:noFill/>
          </a:ln>
        </p:spPr>
        <p:txBody>
          <a:bodyPr wrap="square" rtlCol="0">
            <a:spAutoFit/>
          </a:bodyPr>
          <a:lstStyle/>
          <a:p>
            <a:pPr marL="285750" indent="-285750">
              <a:buFont typeface="Arial" panose="020B0604020202020204" pitchFamily="34" charset="0"/>
              <a:buChar char="•"/>
            </a:pPr>
            <a:r>
              <a:rPr lang="en-US" sz="1400" dirty="0"/>
              <a:t>Perturbation location inside static class regions</a:t>
            </a:r>
          </a:p>
          <a:p>
            <a:pPr marL="742950" lvl="1" indent="-285750">
              <a:buFont typeface="Wingdings" pitchFamily="2" charset="2"/>
              <a:buChar char="Ø"/>
            </a:pPr>
            <a:r>
              <a:rPr lang="en-US" sz="1400" dirty="0"/>
              <a:t>Predetermined</a:t>
            </a:r>
          </a:p>
          <a:p>
            <a:pPr marL="742950" lvl="1" indent="-285750">
              <a:buFont typeface="Wingdings" pitchFamily="2" charset="2"/>
              <a:buChar char="Ø"/>
            </a:pPr>
            <a:r>
              <a:rPr lang="en-US" sz="1400" dirty="0"/>
              <a:t>not optimized</a:t>
            </a:r>
          </a:p>
          <a:p>
            <a:pPr marL="742950" lvl="1" indent="-285750">
              <a:buFont typeface="Wingdings" pitchFamily="2" charset="2"/>
              <a:buChar char="Ø"/>
            </a:pPr>
            <a:r>
              <a:rPr lang="en-US" sz="1400" dirty="0"/>
              <a:t>parametric distance d from </a:t>
            </a:r>
            <a:br>
              <a:rPr lang="en-US" sz="1400" dirty="0"/>
            </a:br>
            <a:r>
              <a:rPr lang="en-US" sz="1400" dirty="0"/>
              <a:t>dynamic class objects</a:t>
            </a:r>
          </a:p>
        </p:txBody>
      </p:sp>
      <p:sp>
        <p:nvSpPr>
          <p:cNvPr id="19" name="TextBox 18">
            <a:extLst>
              <a:ext uri="{FF2B5EF4-FFF2-40B4-BE49-F238E27FC236}">
                <a16:creationId xmlns:a16="http://schemas.microsoft.com/office/drawing/2014/main" id="{EFB0C423-4718-D94A-9F8F-EFC4CE67AED5}"/>
              </a:ext>
            </a:extLst>
          </p:cNvPr>
          <p:cNvSpPr txBox="1"/>
          <p:nvPr/>
        </p:nvSpPr>
        <p:spPr>
          <a:xfrm>
            <a:off x="293357" y="4317261"/>
            <a:ext cx="6137359" cy="523220"/>
          </a:xfrm>
          <a:prstGeom prst="rect">
            <a:avLst/>
          </a:prstGeom>
          <a:noFill/>
          <a:ln>
            <a:noFill/>
          </a:ln>
        </p:spPr>
        <p:txBody>
          <a:bodyPr wrap="square" rtlCol="0">
            <a:spAutoFit/>
          </a:bodyPr>
          <a:lstStyle/>
          <a:p>
            <a:pPr algn="ctr"/>
            <a:r>
              <a:rPr lang="en-US" sz="1400" i="1" dirty="0"/>
              <a:t>Impact of indirect attacks by perturbing static class pixels that are at least </a:t>
            </a:r>
            <a:br>
              <a:rPr lang="en-US" sz="1400" i="1" dirty="0"/>
            </a:br>
            <a:r>
              <a:rPr lang="en-US" sz="1400" i="1" dirty="0"/>
              <a:t>d  pixels away from any dynamic class for a 512 x 1024 input image</a:t>
            </a:r>
          </a:p>
        </p:txBody>
      </p:sp>
      <p:pic>
        <p:nvPicPr>
          <p:cNvPr id="5" name="Picture 4">
            <a:extLst>
              <a:ext uri="{FF2B5EF4-FFF2-40B4-BE49-F238E27FC236}">
                <a16:creationId xmlns:a16="http://schemas.microsoft.com/office/drawing/2014/main" id="{2B31E321-6413-1043-A885-E6F0B6D0424E}"/>
              </a:ext>
            </a:extLst>
          </p:cNvPr>
          <p:cNvPicPr>
            <a:picLocks noChangeAspect="1"/>
          </p:cNvPicPr>
          <p:nvPr/>
        </p:nvPicPr>
        <p:blipFill rotWithShape="1">
          <a:blip r:embed="rId3">
            <a:extLst>
              <a:ext uri="{28A0092B-C50C-407E-A947-70E740481C1C}">
                <a14:useLocalDpi xmlns:a14="http://schemas.microsoft.com/office/drawing/2010/main" val="0"/>
              </a:ext>
            </a:extLst>
          </a:blip>
          <a:srcRect t="57407"/>
          <a:stretch/>
        </p:blipFill>
        <p:spPr>
          <a:xfrm>
            <a:off x="390262" y="1817382"/>
            <a:ext cx="5671075" cy="2372340"/>
          </a:xfrm>
          <a:prstGeom prst="rect">
            <a:avLst/>
          </a:prstGeom>
        </p:spPr>
      </p:pic>
    </p:spTree>
    <p:extLst>
      <p:ext uri="{BB962C8B-B14F-4D97-AF65-F5344CB8AC3E}">
        <p14:creationId xmlns:p14="http://schemas.microsoft.com/office/powerpoint/2010/main" val="16885340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flipV="1">
            <a:off x="1406891" y="697230"/>
            <a:ext cx="4993909" cy="45719"/>
          </a:xfrm>
          <a:custGeom>
            <a:avLst/>
            <a:gdLst/>
            <a:ahLst/>
            <a:cxnLst/>
            <a:rect l="l" t="t" r="r" b="b"/>
            <a:pathLst>
              <a:path w="6121400" h="15240">
                <a:moveTo>
                  <a:pt x="0" y="0"/>
                </a:moveTo>
                <a:lnTo>
                  <a:pt x="6121199" y="14999"/>
                </a:lnTo>
              </a:path>
            </a:pathLst>
          </a:custGeom>
          <a:ln w="9524">
            <a:solidFill>
              <a:srgbClr val="595959"/>
            </a:solidFill>
          </a:ln>
        </p:spPr>
        <p:txBody>
          <a:bodyPr wrap="square" lIns="0" tIns="0" rIns="0" bIns="0" rtlCol="0"/>
          <a:lstStyle/>
          <a:p>
            <a:endParaRPr/>
          </a:p>
        </p:txBody>
      </p:sp>
      <p:sp>
        <p:nvSpPr>
          <p:cNvPr id="3" name="object 3"/>
          <p:cNvSpPr txBox="1">
            <a:spLocks noGrp="1"/>
          </p:cNvSpPr>
          <p:nvPr>
            <p:ph type="title"/>
          </p:nvPr>
        </p:nvSpPr>
        <p:spPr>
          <a:xfrm>
            <a:off x="1406891" y="239184"/>
            <a:ext cx="6089015" cy="452120"/>
          </a:xfrm>
          <a:prstGeom prst="rect">
            <a:avLst/>
          </a:prstGeom>
        </p:spPr>
        <p:txBody>
          <a:bodyPr vert="horz" wrap="square" lIns="0" tIns="12700" rIns="0" bIns="0" rtlCol="0">
            <a:spAutoFit/>
          </a:bodyPr>
          <a:lstStyle/>
          <a:p>
            <a:pPr marL="12700">
              <a:lnSpc>
                <a:spcPct val="100000"/>
              </a:lnSpc>
              <a:spcBef>
                <a:spcPts val="100"/>
              </a:spcBef>
            </a:pPr>
            <a:r>
              <a:rPr lang="en-US" sz="2800" b="1" dirty="0"/>
              <a:t>Experiments: Indirect Attack</a:t>
            </a:r>
            <a:endParaRPr sz="2800" b="1" dirty="0"/>
          </a:p>
        </p:txBody>
      </p:sp>
      <p:sp>
        <p:nvSpPr>
          <p:cNvPr id="47" name="object 47"/>
          <p:cNvSpPr txBox="1">
            <a:spLocks noGrp="1"/>
          </p:cNvSpPr>
          <p:nvPr>
            <p:ph type="sldNum" sz="quarter" idx="7"/>
          </p:nvPr>
        </p:nvSpPr>
        <p:spPr>
          <a:prstGeom prst="rect">
            <a:avLst/>
          </a:prstGeom>
        </p:spPr>
        <p:txBody>
          <a:bodyPr vert="horz" wrap="square" lIns="0" tIns="15875" rIns="0" bIns="0" rtlCol="0">
            <a:spAutoFit/>
          </a:bodyPr>
          <a:lstStyle/>
          <a:p>
            <a:pPr marL="25400">
              <a:lnSpc>
                <a:spcPct val="100000"/>
              </a:lnSpc>
              <a:spcBef>
                <a:spcPts val="125"/>
              </a:spcBef>
            </a:pPr>
            <a:fld id="{81D60167-4931-47E6-BA6A-407CBD079E47}" type="slidenum">
              <a:rPr dirty="0"/>
              <a:t>9</a:t>
            </a:fld>
            <a:endParaRPr dirty="0"/>
          </a:p>
        </p:txBody>
      </p:sp>
      <p:grpSp>
        <p:nvGrpSpPr>
          <p:cNvPr id="7" name="Group 6">
            <a:extLst>
              <a:ext uri="{FF2B5EF4-FFF2-40B4-BE49-F238E27FC236}">
                <a16:creationId xmlns:a16="http://schemas.microsoft.com/office/drawing/2014/main" id="{AF9BD94B-5295-3449-87B5-3456523C941B}"/>
              </a:ext>
            </a:extLst>
          </p:cNvPr>
          <p:cNvGrpSpPr/>
          <p:nvPr/>
        </p:nvGrpSpPr>
        <p:grpSpPr>
          <a:xfrm>
            <a:off x="1828800" y="1047750"/>
            <a:ext cx="5119156" cy="2112020"/>
            <a:chOff x="1371600" y="1200150"/>
            <a:chExt cx="6057900" cy="2692400"/>
          </a:xfrm>
        </p:grpSpPr>
        <p:pic>
          <p:nvPicPr>
            <p:cNvPr id="8" name="Picture 7">
              <a:extLst>
                <a:ext uri="{FF2B5EF4-FFF2-40B4-BE49-F238E27FC236}">
                  <a16:creationId xmlns:a16="http://schemas.microsoft.com/office/drawing/2014/main" id="{F13BAE30-FFA1-7241-BB35-4F8C590CC3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1600" y="1200150"/>
              <a:ext cx="6057900" cy="2692400"/>
            </a:xfrm>
            <a:prstGeom prst="rect">
              <a:avLst/>
            </a:prstGeom>
          </p:spPr>
        </p:pic>
        <p:pic>
          <p:nvPicPr>
            <p:cNvPr id="5" name="Picture 4">
              <a:extLst>
                <a:ext uri="{FF2B5EF4-FFF2-40B4-BE49-F238E27FC236}">
                  <a16:creationId xmlns:a16="http://schemas.microsoft.com/office/drawing/2014/main" id="{44D84F35-97C6-DD40-963A-D5D660E632A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19800" y="3181350"/>
              <a:ext cx="1263650" cy="284402"/>
            </a:xfrm>
            <a:prstGeom prst="rect">
              <a:avLst/>
            </a:prstGeom>
          </p:spPr>
        </p:pic>
      </p:grpSp>
      <p:sp>
        <p:nvSpPr>
          <p:cNvPr id="9" name="TextBox 8">
            <a:extLst>
              <a:ext uri="{FF2B5EF4-FFF2-40B4-BE49-F238E27FC236}">
                <a16:creationId xmlns:a16="http://schemas.microsoft.com/office/drawing/2014/main" id="{EC41ACED-01EB-D843-8606-8EBD0C3D886B}"/>
              </a:ext>
            </a:extLst>
          </p:cNvPr>
          <p:cNvSpPr txBox="1"/>
          <p:nvPr/>
        </p:nvSpPr>
        <p:spPr>
          <a:xfrm>
            <a:off x="1532181" y="3159770"/>
            <a:ext cx="5880001" cy="738664"/>
          </a:xfrm>
          <a:prstGeom prst="rect">
            <a:avLst/>
          </a:prstGeom>
          <a:noFill/>
        </p:spPr>
        <p:txBody>
          <a:bodyPr wrap="square" rtlCol="0">
            <a:spAutoFit/>
          </a:bodyPr>
          <a:lstStyle/>
          <a:p>
            <a:pPr algn="ctr"/>
            <a:r>
              <a:rPr lang="en-US" sz="1400" dirty="0"/>
              <a:t>Impact of local attacks by perturbing pixels that are at </a:t>
            </a:r>
            <a:br>
              <a:rPr lang="en-US" sz="1400" dirty="0"/>
            </a:br>
            <a:r>
              <a:rPr lang="en-US" sz="1400" dirty="0"/>
              <a:t>least </a:t>
            </a:r>
            <a:r>
              <a:rPr lang="en-US" sz="1400" i="1" dirty="0"/>
              <a:t>d</a:t>
            </a:r>
            <a:r>
              <a:rPr lang="en-US" sz="1400" dirty="0"/>
              <a:t> pixels away from any dynamic class.</a:t>
            </a:r>
          </a:p>
          <a:p>
            <a:pPr algn="ctr"/>
            <a:endParaRPr lang="en-US" sz="1400" dirty="0"/>
          </a:p>
        </p:txBody>
      </p:sp>
    </p:spTree>
    <p:extLst>
      <p:ext uri="{BB962C8B-B14F-4D97-AF65-F5344CB8AC3E}">
        <p14:creationId xmlns:p14="http://schemas.microsoft.com/office/powerpoint/2010/main" val="291210570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2949</TotalTime>
  <Words>2478</Words>
  <Application>Microsoft Macintosh PowerPoint</Application>
  <PresentationFormat>On-screen Show (16:9)</PresentationFormat>
  <Paragraphs>335</Paragraphs>
  <Slides>27</Slides>
  <Notes>27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27</vt:i4>
      </vt:variant>
    </vt:vector>
  </HeadingPairs>
  <TitlesOfParts>
    <vt:vector size="31" baseType="lpstr">
      <vt:lpstr>Arial</vt:lpstr>
      <vt:lpstr>Calibri</vt:lpstr>
      <vt:lpstr>Wingdings</vt:lpstr>
      <vt:lpstr>Office Theme</vt:lpstr>
      <vt:lpstr>PowerPoint Presentation</vt:lpstr>
      <vt:lpstr>PowerPoint Presentation</vt:lpstr>
      <vt:lpstr>Overview: Indirect Local Attacks</vt:lpstr>
      <vt:lpstr>Context in Semantic Segmentation Networks </vt:lpstr>
      <vt:lpstr>Indirect Attacks</vt:lpstr>
      <vt:lpstr>1. Indirect Attack</vt:lpstr>
      <vt:lpstr>1. Indirect Attack</vt:lpstr>
      <vt:lpstr>1. Indirect Attack</vt:lpstr>
      <vt:lpstr>Experiments: Indirect Attack</vt:lpstr>
      <vt:lpstr>2. Adaptive Indirect Local Attack</vt:lpstr>
      <vt:lpstr> </vt:lpstr>
      <vt:lpstr> </vt:lpstr>
      <vt:lpstr> </vt:lpstr>
      <vt:lpstr> </vt:lpstr>
      <vt:lpstr> </vt:lpstr>
      <vt:lpstr> </vt:lpstr>
      <vt:lpstr> </vt:lpstr>
      <vt:lpstr>Experiments: Adaptive Indirect Attack</vt:lpstr>
      <vt:lpstr>3. Universal Attack</vt:lpstr>
      <vt:lpstr>3. Universal Attack</vt:lpstr>
      <vt:lpstr>3. Universal Attack</vt:lpstr>
      <vt:lpstr>3. Universal Attack</vt:lpstr>
      <vt:lpstr>3. Universal Attack</vt:lpstr>
      <vt:lpstr>Experiments: Universal Attack</vt:lpstr>
      <vt:lpstr>Experiments:  Attack Detection</vt:lpstr>
      <vt:lpstr>Experiments:  Attack Detection</vt:lpstr>
      <vt:lpstr>Summary</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Microsoft Office User</cp:lastModifiedBy>
  <cp:revision>65</cp:revision>
  <cp:lastPrinted>2020-07-30T01:18:45Z</cp:lastPrinted>
  <dcterms:created xsi:type="dcterms:W3CDTF">2020-07-19T20:46:12Z</dcterms:created>
  <dcterms:modified xsi:type="dcterms:W3CDTF">2020-10-15T08:08:39Z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or">
    <vt:lpwstr>Google</vt:lpwstr>
  </property>
</Properties>
</file>